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19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0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2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3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13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A6BAD0-5003-9C31-2DCB-331C3A54B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cs-CZ" dirty="0" err="1">
                <a:latin typeface="Baguet Script" panose="00000500000000000000" pitchFamily="2" charset="-18"/>
              </a:rPr>
              <a:t>Sharks</a:t>
            </a:r>
            <a:endParaRPr lang="cs-CZ" dirty="0">
              <a:latin typeface="Baguet Script" panose="00000500000000000000" pitchFamily="2" charset="-1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" name="Picture 2" descr="A blue shark swimming in the blue waters">
            <a:extLst>
              <a:ext uri="{FF2B5EF4-FFF2-40B4-BE49-F238E27FC236}">
                <a16:creationId xmlns:a16="http://schemas.microsoft.com/office/drawing/2014/main" id="{AB114292-9074-399E-68A5-705432F4F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1" r="1781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3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030B41-3263-3576-CD55-74195860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0" y="209550"/>
            <a:ext cx="4191000" cy="66484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Sharks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 are a group of 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elasmobranch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 fish characterized by a 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cartilaginous</a:t>
            </a:r>
            <a:r>
              <a:rPr lang="en-US" dirty="0">
                <a:solidFill>
                  <a:srgbClr val="3F83BF"/>
                </a:solidFill>
                <a:latin typeface="Abadi" panose="020B0604020104020204" pitchFamily="34" charset="0"/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skeleton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, five to seven 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gill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slits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 on the sides of the 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head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,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and 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pectoral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fins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,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that are not fused to the head. </a:t>
            </a:r>
            <a:endParaRPr lang="cs-CZ" b="0" i="0" dirty="0">
              <a:solidFill>
                <a:srgbClr val="202122"/>
              </a:solidFill>
              <a:effectLst/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Sharks range in size from the small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dwarf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lanternshark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(17 cm) to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bigger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ones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like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whale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shark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(more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than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12 m,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that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makes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it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the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biggest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shark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in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the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world</a:t>
            </a:r>
            <a:r>
              <a:rPr lang="cs-CZ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They generally do not live in freshwater, although there are a few known exceptions, such as the 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bull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shark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and the 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river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cs-CZ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</a:rPr>
              <a:t>shark</a:t>
            </a:r>
            <a:r>
              <a:rPr lang="en-US" b="0" i="0" dirty="0">
                <a:solidFill>
                  <a:srgbClr val="202122"/>
                </a:solidFill>
                <a:effectLst/>
                <a:latin typeface="Abadi" panose="020B0604020104020204" pitchFamily="34" charset="0"/>
              </a:rPr>
              <a:t>, which can be found in both seawater and freshwater.</a:t>
            </a:r>
            <a:endParaRPr lang="cs-CZ" b="0" i="0" dirty="0">
              <a:solidFill>
                <a:srgbClr val="202122"/>
              </a:solidFill>
              <a:effectLst/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badi" panose="020B0604020104020204" pitchFamily="34" charset="0"/>
            </a:endParaRPr>
          </a:p>
        </p:txBody>
      </p:sp>
      <p:pic>
        <p:nvPicPr>
          <p:cNvPr id="10" name="Zástupný symbol obrázku 9" descr="Obsah obrázku žralok, malacopterygii, ryba, voda&#10;&#10;Popis byl vytvořen automaticky">
            <a:extLst>
              <a:ext uri="{FF2B5EF4-FFF2-40B4-BE49-F238E27FC236}">
                <a16:creationId xmlns:a16="http://schemas.microsoft.com/office/drawing/2014/main" id="{CDDA21F1-7511-2C0B-1435-9F46A02B1E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r="10592"/>
          <a:stretch>
            <a:fillRect/>
          </a:stretch>
        </p:blipFill>
        <p:spPr>
          <a:xfrm>
            <a:off x="854075" y="606425"/>
            <a:ext cx="6673850" cy="564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F616D44-F3AA-54B9-AD58-614D3B02D6EB}"/>
              </a:ext>
            </a:extLst>
          </p:cNvPr>
          <p:cNvSpPr txBox="1"/>
          <p:nvPr/>
        </p:nvSpPr>
        <p:spPr>
          <a:xfrm>
            <a:off x="1300226" y="763099"/>
            <a:ext cx="639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Baguet Script" panose="00000500000000000000" pitchFamily="2" charset="-18"/>
              </a:rPr>
              <a:t>Basic </a:t>
            </a:r>
            <a:r>
              <a:rPr lang="cs-CZ" sz="3600" dirty="0" err="1">
                <a:solidFill>
                  <a:schemeClr val="bg1"/>
                </a:solidFill>
                <a:latin typeface="Baguet Script" panose="00000500000000000000" pitchFamily="2" charset="-18"/>
              </a:rPr>
              <a:t>Information</a:t>
            </a:r>
            <a:endParaRPr lang="cs-CZ" sz="3600" dirty="0">
              <a:solidFill>
                <a:schemeClr val="bg1"/>
              </a:solidFill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3815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E58F494-171F-805D-2FB4-8A93C9CD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07" y="150092"/>
            <a:ext cx="3459760" cy="123283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aguet Script" panose="00000500000000000000" pitchFamily="2" charset="-18"/>
              </a:rPr>
              <a:t>Shark Attacks</a:t>
            </a:r>
          </a:p>
        </p:txBody>
      </p:sp>
      <p:pic>
        <p:nvPicPr>
          <p:cNvPr id="6" name="Zástupný symbol obrázku 5" descr="Obsah obrázku venku, text, voda, cedule&#10;&#10;Popis byl vytvořen automaticky">
            <a:extLst>
              <a:ext uri="{FF2B5EF4-FFF2-40B4-BE49-F238E27FC236}">
                <a16:creationId xmlns:a16="http://schemas.microsoft.com/office/drawing/2014/main" id="{8667C4EE-91C4-A7D9-B5A7-CDC45110D4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r="12022"/>
          <a:stretch>
            <a:fillRect/>
          </a:stretch>
        </p:blipFill>
        <p:spPr>
          <a:xfrm>
            <a:off x="979684" y="1363190"/>
            <a:ext cx="4943233" cy="413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DE8537-CCD0-D1E8-4086-A8965430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51927"/>
            <a:ext cx="4389120" cy="58440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Shark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are most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Australia</a:t>
            </a:r>
            <a:r>
              <a:rPr lang="cs-CZ" dirty="0"/>
              <a:t>, America and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in </a:t>
            </a:r>
            <a:r>
              <a:rPr lang="cs-CZ" dirty="0" err="1"/>
              <a:t>Mediterranean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470 </a:t>
            </a:r>
            <a:r>
              <a:rPr lang="cs-CZ" dirty="0" err="1"/>
              <a:t>shark</a:t>
            </a:r>
            <a:r>
              <a:rPr lang="cs-CZ" dirty="0"/>
              <a:t> species are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4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dangerous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Sharks</a:t>
            </a:r>
            <a:r>
              <a:rPr lang="cs-CZ" dirty="0"/>
              <a:t> 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stress, </a:t>
            </a:r>
            <a:r>
              <a:rPr lang="cs-CZ" dirty="0" err="1"/>
              <a:t>hunger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curiousity</a:t>
            </a:r>
            <a:r>
              <a:rPr lang="cs-CZ" dirty="0"/>
              <a:t> so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dont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worry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attacked</a:t>
            </a:r>
            <a:r>
              <a:rPr lang="cs-CZ" dirty="0"/>
              <a:t> </a:t>
            </a:r>
            <a:r>
              <a:rPr lang="cs-CZ" dirty="0" err="1"/>
              <a:t>anytime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56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plody moře, osoba, Rybí produkty, oblečení&#10;&#10;Popis byl vytvořen automaticky">
            <a:extLst>
              <a:ext uri="{FF2B5EF4-FFF2-40B4-BE49-F238E27FC236}">
                <a16:creationId xmlns:a16="http://schemas.microsoft.com/office/drawing/2014/main" id="{927C03D0-E084-4176-BDCD-A7B00D4784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9331"/>
          <a:stretch>
            <a:fillRect/>
          </a:stretch>
        </p:blipFill>
        <p:spPr>
          <a:xfrm>
            <a:off x="221425" y="565150"/>
            <a:ext cx="6988175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B0B7966-F509-A094-724D-10CCCDC5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306" y="214604"/>
            <a:ext cx="4362984" cy="1371599"/>
          </a:xfrm>
        </p:spPr>
        <p:txBody>
          <a:bodyPr/>
          <a:lstStyle/>
          <a:p>
            <a:r>
              <a:rPr lang="cs-CZ" sz="3600" dirty="0" err="1">
                <a:solidFill>
                  <a:schemeClr val="bg1"/>
                </a:solidFill>
                <a:latin typeface="Baguet Script" panose="00000500000000000000" pitchFamily="2" charset="-18"/>
              </a:rPr>
              <a:t>Shark</a:t>
            </a:r>
            <a:r>
              <a:rPr lang="cs-CZ" sz="3600" dirty="0">
                <a:solidFill>
                  <a:schemeClr val="bg1"/>
                </a:solidFill>
                <a:latin typeface="Baguet Script" panose="00000500000000000000" pitchFamily="2" charset="-18"/>
              </a:rPr>
              <a:t> </a:t>
            </a:r>
            <a:r>
              <a:rPr lang="cs-CZ" sz="3600" dirty="0" err="1">
                <a:solidFill>
                  <a:schemeClr val="bg1"/>
                </a:solidFill>
                <a:latin typeface="Baguet Script" panose="00000500000000000000" pitchFamily="2" charset="-18"/>
              </a:rPr>
              <a:t>fishery</a:t>
            </a:r>
            <a:endParaRPr lang="cs-CZ" sz="3600" dirty="0">
              <a:solidFill>
                <a:schemeClr val="bg1"/>
              </a:solidFill>
              <a:latin typeface="Baguet Script" panose="00000500000000000000" pitchFamily="2" charset="-18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CCC039-18AA-EF33-8CAD-537760622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0392" y="209679"/>
            <a:ext cx="3894597" cy="5727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Sharks</a:t>
            </a:r>
            <a:r>
              <a:rPr lang="cs-CZ" dirty="0"/>
              <a:t> are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hunted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fins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, </a:t>
            </a:r>
            <a:r>
              <a:rPr lang="cs-CZ" dirty="0" err="1"/>
              <a:t>shark</a:t>
            </a:r>
            <a:r>
              <a:rPr lang="cs-CZ" dirty="0"/>
              <a:t> </a:t>
            </a:r>
            <a:r>
              <a:rPr lang="cs-CZ" dirty="0" err="1"/>
              <a:t>fin</a:t>
            </a:r>
            <a:r>
              <a:rPr lang="cs-CZ" dirty="0"/>
              <a:t> </a:t>
            </a:r>
            <a:r>
              <a:rPr lang="cs-CZ" dirty="0" err="1"/>
              <a:t>soup</a:t>
            </a:r>
            <a:r>
              <a:rPr lang="cs-CZ" dirty="0"/>
              <a:t>, </a:t>
            </a:r>
            <a:r>
              <a:rPr lang="cs-CZ" dirty="0" err="1"/>
              <a:t>shark</a:t>
            </a:r>
            <a:r>
              <a:rPr lang="cs-CZ" dirty="0"/>
              <a:t> </a:t>
            </a:r>
            <a:r>
              <a:rPr lang="cs-CZ" dirty="0" err="1"/>
              <a:t>meat</a:t>
            </a:r>
            <a:r>
              <a:rPr lang="cs-CZ" dirty="0"/>
              <a:t> and as a </a:t>
            </a:r>
            <a:r>
              <a:rPr lang="cs-CZ" dirty="0" err="1"/>
              <a:t>trophies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teeth</a:t>
            </a:r>
            <a:r>
              <a:rPr lang="cs-CZ" dirty="0"/>
              <a:t> and </a:t>
            </a:r>
            <a:r>
              <a:rPr lang="cs-CZ" dirty="0" err="1"/>
              <a:t>jaws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Shark</a:t>
            </a:r>
            <a:r>
              <a:rPr lang="cs-CZ" dirty="0"/>
              <a:t> </a:t>
            </a:r>
            <a:r>
              <a:rPr lang="cs-CZ" dirty="0" err="1"/>
              <a:t>fishery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shark</a:t>
            </a:r>
            <a:r>
              <a:rPr lang="cs-CZ" dirty="0"/>
              <a:t> species </a:t>
            </a:r>
            <a:r>
              <a:rPr lang="cs-CZ" dirty="0" err="1"/>
              <a:t>dissaper</a:t>
            </a:r>
            <a:r>
              <a:rPr lang="cs-CZ" dirty="0"/>
              <a:t> </a:t>
            </a:r>
            <a:r>
              <a:rPr lang="cs-CZ" dirty="0" err="1"/>
              <a:t>faster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, </a:t>
            </a:r>
            <a:r>
              <a:rPr lang="cs-CZ" dirty="0" err="1"/>
              <a:t>specially</a:t>
            </a:r>
            <a:r>
              <a:rPr lang="cs-CZ" dirty="0"/>
              <a:t> </a:t>
            </a:r>
            <a:r>
              <a:rPr lang="cs-CZ" dirty="0" err="1"/>
              <a:t>mako</a:t>
            </a:r>
            <a:r>
              <a:rPr lang="cs-CZ" dirty="0"/>
              <a:t> </a:t>
            </a:r>
            <a:r>
              <a:rPr lang="cs-CZ" dirty="0" err="1"/>
              <a:t>shark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catshark</a:t>
            </a:r>
            <a:r>
              <a:rPr lang="cs-CZ" dirty="0"/>
              <a:t> species and </a:t>
            </a:r>
            <a:r>
              <a:rPr lang="cs-CZ" dirty="0" err="1"/>
              <a:t>greenland</a:t>
            </a:r>
            <a:r>
              <a:rPr lang="cs-CZ" dirty="0"/>
              <a:t> </a:t>
            </a:r>
            <a:r>
              <a:rPr lang="cs-CZ" dirty="0" err="1"/>
              <a:t>sharks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11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D0AC2-3894-8CD4-EE38-D3FEA35F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298580"/>
            <a:ext cx="6665976" cy="1698171"/>
          </a:xfrm>
        </p:spPr>
        <p:txBody>
          <a:bodyPr/>
          <a:lstStyle/>
          <a:p>
            <a:r>
              <a:rPr lang="cs-CZ" sz="2800" dirty="0"/>
              <a:t>Video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shark</a:t>
            </a:r>
            <a:r>
              <a:rPr lang="cs-CZ" sz="2800" dirty="0"/>
              <a:t> </a:t>
            </a:r>
            <a:r>
              <a:rPr lang="cs-CZ" sz="2800" dirty="0" err="1"/>
              <a:t>hunting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892550-E881-D0D1-002F-5625D040C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3648" y="2527290"/>
            <a:ext cx="10265911" cy="51206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https://www.youtube.com/watch?v=XtSAnt2HnhU</a:t>
            </a:r>
          </a:p>
        </p:txBody>
      </p:sp>
    </p:spTree>
    <p:extLst>
      <p:ext uri="{BB962C8B-B14F-4D97-AF65-F5344CB8AC3E}">
        <p14:creationId xmlns:p14="http://schemas.microsoft.com/office/powerpoint/2010/main" val="220854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C00950-B1FD-45E5-B18A-1A822BA42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14019B4-A719-4905-92E2-23AF270A8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2639E9-6665-4719-8E6D-9446AB36F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85FD2CF-35DE-4F7D-B04C-C7B7DC4D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310821"/>
            <a:ext cx="5959692" cy="354718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B86892-9581-4F9E-8058-A94D5DEF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9" y="319598"/>
            <a:ext cx="3110997" cy="3301428"/>
          </a:xfrm>
          <a:custGeom>
            <a:avLst/>
            <a:gdLst>
              <a:gd name="connsiteX0" fmla="*/ 1431069 w 3110997"/>
              <a:gd name="connsiteY0" fmla="*/ 1514 h 3301428"/>
              <a:gd name="connsiteX1" fmla="*/ 1946520 w 3110997"/>
              <a:gd name="connsiteY1" fmla="*/ 42088 h 3301428"/>
              <a:gd name="connsiteX2" fmla="*/ 2402721 w 3110997"/>
              <a:gd name="connsiteY2" fmla="*/ 303594 h 3301428"/>
              <a:gd name="connsiteX3" fmla="*/ 2762423 w 3110997"/>
              <a:gd name="connsiteY3" fmla="*/ 889436 h 3301428"/>
              <a:gd name="connsiteX4" fmla="*/ 2828518 w 3110997"/>
              <a:gd name="connsiteY4" fmla="*/ 1015773 h 3301428"/>
              <a:gd name="connsiteX5" fmla="*/ 3094962 w 3110997"/>
              <a:gd name="connsiteY5" fmla="*/ 2001284 h 3301428"/>
              <a:gd name="connsiteX6" fmla="*/ 2157067 w 3110997"/>
              <a:gd name="connsiteY6" fmla="*/ 3054444 h 3301428"/>
              <a:gd name="connsiteX7" fmla="*/ 1950853 w 3110997"/>
              <a:gd name="connsiteY7" fmla="*/ 3146478 h 3301428"/>
              <a:gd name="connsiteX8" fmla="*/ 1329246 w 3110997"/>
              <a:gd name="connsiteY8" fmla="*/ 3288753 h 3301428"/>
              <a:gd name="connsiteX9" fmla="*/ 740145 w 3110997"/>
              <a:gd name="connsiteY9" fmla="*/ 3019378 h 3301428"/>
              <a:gd name="connsiteX10" fmla="*/ 288773 w 3110997"/>
              <a:gd name="connsiteY10" fmla="*/ 2499557 h 3301428"/>
              <a:gd name="connsiteX11" fmla="*/ 35659 w 3110997"/>
              <a:gd name="connsiteY11" fmla="*/ 1823964 h 3301428"/>
              <a:gd name="connsiteX12" fmla="*/ 31208 w 3110997"/>
              <a:gd name="connsiteY12" fmla="*/ 1116817 h 3301428"/>
              <a:gd name="connsiteX13" fmla="*/ 266830 w 3110997"/>
              <a:gd name="connsiteY13" fmla="*/ 556451 h 3301428"/>
              <a:gd name="connsiteX14" fmla="*/ 683944 w 3110997"/>
              <a:gd name="connsiteY14" fmla="*/ 194390 h 3301428"/>
              <a:gd name="connsiteX15" fmla="*/ 1431069 w 3110997"/>
              <a:gd name="connsiteY15" fmla="*/ 1514 h 330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0997" h="3301428">
                <a:moveTo>
                  <a:pt x="1431069" y="1514"/>
                </a:moveTo>
                <a:cubicBezTo>
                  <a:pt x="1596908" y="-4789"/>
                  <a:pt x="1770176" y="8561"/>
                  <a:pt x="1946520" y="42088"/>
                </a:cubicBezTo>
                <a:cubicBezTo>
                  <a:pt x="2134136" y="77759"/>
                  <a:pt x="2274818" y="158432"/>
                  <a:pt x="2402721" y="303594"/>
                </a:cubicBezTo>
                <a:cubicBezTo>
                  <a:pt x="2536515" y="455435"/>
                  <a:pt x="2646258" y="666231"/>
                  <a:pt x="2762423" y="889436"/>
                </a:cubicBezTo>
                <a:cubicBezTo>
                  <a:pt x="2783822" y="930610"/>
                  <a:pt x="2805992" y="973158"/>
                  <a:pt x="2828518" y="1015773"/>
                </a:cubicBezTo>
                <a:cubicBezTo>
                  <a:pt x="3030101" y="1397216"/>
                  <a:pt x="3157590" y="1671880"/>
                  <a:pt x="3094962" y="2001284"/>
                </a:cubicBezTo>
                <a:cubicBezTo>
                  <a:pt x="2999536" y="2503193"/>
                  <a:pt x="2719052" y="2818175"/>
                  <a:pt x="2157067" y="3054444"/>
                </a:cubicBezTo>
                <a:cubicBezTo>
                  <a:pt x="2083511" y="3085361"/>
                  <a:pt x="2016053" y="3116427"/>
                  <a:pt x="1950853" y="3146478"/>
                </a:cubicBezTo>
                <a:cubicBezTo>
                  <a:pt x="1680527" y="3271008"/>
                  <a:pt x="1541221" y="3329055"/>
                  <a:pt x="1329246" y="3288753"/>
                </a:cubicBezTo>
                <a:cubicBezTo>
                  <a:pt x="1118766" y="3248736"/>
                  <a:pt x="920572" y="3158068"/>
                  <a:pt x="740145" y="3019378"/>
                </a:cubicBezTo>
                <a:cubicBezTo>
                  <a:pt x="563651" y="2883673"/>
                  <a:pt x="411737" y="2708752"/>
                  <a:pt x="288773" y="2499557"/>
                </a:cubicBezTo>
                <a:cubicBezTo>
                  <a:pt x="167863" y="2293930"/>
                  <a:pt x="80312" y="2060356"/>
                  <a:pt x="35659" y="1823964"/>
                </a:cubicBezTo>
                <a:cubicBezTo>
                  <a:pt x="-10360" y="1581177"/>
                  <a:pt x="-11829" y="1343178"/>
                  <a:pt x="31208" y="1116817"/>
                </a:cubicBezTo>
                <a:cubicBezTo>
                  <a:pt x="71795" y="903345"/>
                  <a:pt x="151102" y="714850"/>
                  <a:pt x="266830" y="556451"/>
                </a:cubicBezTo>
                <a:cubicBezTo>
                  <a:pt x="375349" y="408016"/>
                  <a:pt x="515707" y="286208"/>
                  <a:pt x="683944" y="194390"/>
                </a:cubicBezTo>
                <a:cubicBezTo>
                  <a:pt x="898912" y="77121"/>
                  <a:pt x="1154672" y="12021"/>
                  <a:pt x="1431069" y="151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563693-F617-44EE-8004-4D363DFA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5604" y="443150"/>
            <a:ext cx="2805016" cy="3049345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B3A0E94-CF00-4A2C-A1A1-1DF74388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4538" y="561252"/>
            <a:ext cx="2586829" cy="2749569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00382C6-249C-4F5B-A1AB-9531B539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E4C8343-9B2C-4A33-AE54-5945E6E9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76FEFBE-09C1-441E-BB53-303E4CED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5446" y="0"/>
            <a:ext cx="3306402" cy="2745775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B357D90-5835-41AD-A093-F73220E2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žralok, malacopterygii, ryba, Ploutev&#10;&#10;Popis byl vytvořen automaticky">
            <a:extLst>
              <a:ext uri="{FF2B5EF4-FFF2-40B4-BE49-F238E27FC236}">
                <a16:creationId xmlns:a16="http://schemas.microsoft.com/office/drawing/2014/main" id="{0C7580A8-481F-200B-534B-FE3B98B1A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8" b="5"/>
          <a:stretch/>
        </p:blipFill>
        <p:spPr>
          <a:xfrm>
            <a:off x="5799899" y="748245"/>
            <a:ext cx="2299801" cy="2394133"/>
          </a:xfrm>
          <a:custGeom>
            <a:avLst/>
            <a:gdLst/>
            <a:ahLst/>
            <a:cxnLst/>
            <a:rect l="l" t="t" r="r" b="b"/>
            <a:pathLst>
              <a:path w="2246489" h="2351005">
                <a:moveTo>
                  <a:pt x="1151661" y="1443"/>
                </a:moveTo>
                <a:cubicBezTo>
                  <a:pt x="1233631" y="4917"/>
                  <a:pt x="1317535" y="14671"/>
                  <a:pt x="1402443" y="30814"/>
                </a:cubicBezTo>
                <a:cubicBezTo>
                  <a:pt x="1537948" y="56577"/>
                  <a:pt x="1639656" y="114298"/>
                  <a:pt x="1732265" y="217920"/>
                </a:cubicBezTo>
                <a:cubicBezTo>
                  <a:pt x="1829139" y="326311"/>
                  <a:pt x="1908765" y="476638"/>
                  <a:pt x="1993051" y="635816"/>
                </a:cubicBezTo>
                <a:cubicBezTo>
                  <a:pt x="2008576" y="665180"/>
                  <a:pt x="2024662" y="695523"/>
                  <a:pt x="2041004" y="725913"/>
                </a:cubicBezTo>
                <a:cubicBezTo>
                  <a:pt x="2187254" y="997942"/>
                  <a:pt x="2279812" y="1193790"/>
                  <a:pt x="2235234" y="1428254"/>
                </a:cubicBezTo>
                <a:cubicBezTo>
                  <a:pt x="2167312" y="1785504"/>
                  <a:pt x="1965442" y="2009279"/>
                  <a:pt x="1560212" y="2176460"/>
                </a:cubicBezTo>
                <a:cubicBezTo>
                  <a:pt x="1507174" y="2198335"/>
                  <a:pt x="1458538" y="2220330"/>
                  <a:pt x="1411529" y="2241605"/>
                </a:cubicBezTo>
                <a:cubicBezTo>
                  <a:pt x="1216626" y="2329770"/>
                  <a:pt x="1116176" y="2370842"/>
                  <a:pt x="963078" y="2341734"/>
                </a:cubicBezTo>
                <a:cubicBezTo>
                  <a:pt x="811062" y="2312832"/>
                  <a:pt x="667816" y="2247882"/>
                  <a:pt x="537304" y="2148767"/>
                </a:cubicBezTo>
                <a:cubicBezTo>
                  <a:pt x="409636" y="2051788"/>
                  <a:pt x="299638" y="1926926"/>
                  <a:pt x="210472" y="1777713"/>
                </a:cubicBezTo>
                <a:cubicBezTo>
                  <a:pt x="122796" y="1631044"/>
                  <a:pt x="59147" y="1464537"/>
                  <a:pt x="26459" y="1296106"/>
                </a:cubicBezTo>
                <a:cubicBezTo>
                  <a:pt x="-7227" y="1123116"/>
                  <a:pt x="-8744" y="953623"/>
                  <a:pt x="21889" y="792504"/>
                </a:cubicBezTo>
                <a:cubicBezTo>
                  <a:pt x="50778" y="640558"/>
                  <a:pt x="107667" y="506474"/>
                  <a:pt x="190903" y="393892"/>
                </a:cubicBezTo>
                <a:cubicBezTo>
                  <a:pt x="268956" y="288393"/>
                  <a:pt x="370042" y="201917"/>
                  <a:pt x="491313" y="136852"/>
                </a:cubicBezTo>
                <a:cubicBezTo>
                  <a:pt x="677259" y="37131"/>
                  <a:pt x="905753" y="-8977"/>
                  <a:pt x="1151661" y="1443"/>
                </a:cubicBezTo>
                <a:close/>
              </a:path>
            </a:pathLst>
          </a:custGeom>
        </p:spPr>
      </p:pic>
      <p:pic>
        <p:nvPicPr>
          <p:cNvPr id="6" name="Obrázek 5" descr="Obsah obrázku ryba, žralok, malacopterygii, pod vodou&#10;&#10;Popis byl vytvořen automaticky">
            <a:extLst>
              <a:ext uri="{FF2B5EF4-FFF2-40B4-BE49-F238E27FC236}">
                <a16:creationId xmlns:a16="http://schemas.microsoft.com/office/drawing/2014/main" id="{789A55CF-BCBE-E8C8-1616-3B24880284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7" r="2" b="2"/>
          <a:stretch/>
        </p:blipFill>
        <p:spPr>
          <a:xfrm>
            <a:off x="9109899" y="-9273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188EC29-E620-4E9C-9ABB-0CD603CCF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1619F5-93A3-EBB9-9C33-DFAA126A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7" y="3151651"/>
            <a:ext cx="5574692" cy="206075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The end!</a:t>
            </a:r>
          </a:p>
        </p:txBody>
      </p:sp>
      <p:pic>
        <p:nvPicPr>
          <p:cNvPr id="8" name="Obrázek 7" descr="Obsah obrázku ryba, žralok, malacopterygii, Mořská biologie&#10;&#10;Popis byl vytvořen automaticky">
            <a:extLst>
              <a:ext uri="{FF2B5EF4-FFF2-40B4-BE49-F238E27FC236}">
                <a16:creationId xmlns:a16="http://schemas.microsoft.com/office/drawing/2014/main" id="{3887E667-4A8F-B013-1427-0A24D955C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8" r="-1" b="19990"/>
          <a:stretch/>
        </p:blipFill>
        <p:spPr>
          <a:xfrm>
            <a:off x="6807199" y="3568842"/>
            <a:ext cx="5185262" cy="3289158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176643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232B3F"/>
      </a:dk2>
      <a:lt2>
        <a:srgbClr val="E2E8E2"/>
      </a:lt2>
      <a:accent1>
        <a:srgbClr val="C943CD"/>
      </a:accent1>
      <a:accent2>
        <a:srgbClr val="7D31BB"/>
      </a:accent2>
      <a:accent3>
        <a:srgbClr val="5643CD"/>
      </a:accent3>
      <a:accent4>
        <a:srgbClr val="3158BB"/>
      </a:accent4>
      <a:accent5>
        <a:srgbClr val="43A3CD"/>
      </a:accent5>
      <a:accent6>
        <a:srgbClr val="30B6A7"/>
      </a:accent6>
      <a:hlink>
        <a:srgbClr val="3F83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251</Words>
  <Application>Microsoft Office PowerPoint</Application>
  <PresentationFormat>Širokoúhlá obrazovka</PresentationFormat>
  <Paragraphs>15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Meiryo</vt:lpstr>
      <vt:lpstr>Abadi</vt:lpstr>
      <vt:lpstr>Arial</vt:lpstr>
      <vt:lpstr>Baguet Script</vt:lpstr>
      <vt:lpstr>Corbel</vt:lpstr>
      <vt:lpstr>SketchLinesVTI</vt:lpstr>
      <vt:lpstr>Sharks</vt:lpstr>
      <vt:lpstr>Prezentace aplikace PowerPoint</vt:lpstr>
      <vt:lpstr>Shark Attacks</vt:lpstr>
      <vt:lpstr>Shark fishery</vt:lpstr>
      <vt:lpstr>Video of shark hunting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Sharks</dc:title>
  <dc:creator>Evgeniya Pankallová</dc:creator>
  <cp:lastModifiedBy>Evgeniya Pankallová</cp:lastModifiedBy>
  <cp:revision>1</cp:revision>
  <dcterms:created xsi:type="dcterms:W3CDTF">2024-01-14T16:10:34Z</dcterms:created>
  <dcterms:modified xsi:type="dcterms:W3CDTF">2024-01-14T16:41:55Z</dcterms:modified>
</cp:coreProperties>
</file>