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57" r:id="rId7"/>
    <p:sldId id="258" r:id="rId8"/>
    <p:sldId id="259" r:id="rId9"/>
    <p:sldId id="261" r:id="rId10"/>
    <p:sldId id="262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4DA768-0B1F-4283-C025-F41476C5D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FB048B6-20DC-AB6B-68D1-AFDB1E1CA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445902-2154-D7BF-F1DF-43AADFB89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2694-258E-4195-84CC-627281604427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1D3D36-9ACE-57BE-280B-6A6FC21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A94E5D-AB05-3C0B-CDA9-7FA58B5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94AC-6155-418E-97FA-37FD5424A9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409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F7FA4A-003B-9E20-2CE3-B7934F92C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DF9EAEB-FCC0-BEA1-2089-26CC3FF60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7E6CA4-8B9E-E55F-C4F0-BF24D353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2694-258E-4195-84CC-627281604427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5F91AB-6936-497D-755F-56E0FD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023878-384C-0735-2839-54BA7564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94AC-6155-418E-97FA-37FD5424A9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12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000B6EC-ACFA-B778-7789-EC1111705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5790F4A-04C1-BE66-3C4C-377657866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26B459-2B3F-F8AF-B346-9954A174B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2694-258E-4195-84CC-627281604427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0CBC27-E832-0D90-9658-19E53028A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DFD974-A160-C284-D544-95ABE1E7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94AC-6155-418E-97FA-37FD5424A9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79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786D2E-3E2A-E212-B8C1-EADAA0FD3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618800-05E6-0068-0665-780E04965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5FAC21-C5F4-45B5-158F-BFB415B97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2694-258E-4195-84CC-627281604427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873441-A8C2-619A-B309-5CB35DF2F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84A5F0-0865-5667-F0FB-9F7DD4FB9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94AC-6155-418E-97FA-37FD5424A9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504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A39BB5-8EF1-91AC-BE32-16D8F044B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610380E-2640-FB2F-097A-C29B7635C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8FE291-CE95-BF70-401E-FFF7D676E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2694-258E-4195-84CC-627281604427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9BD6EF-78F4-5C94-A32F-03FDD33A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7E30AF-26BA-EBDE-EDC2-CBB66CEAB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94AC-6155-418E-97FA-37FD5424A9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54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6E458E-AAF9-697C-39D1-EA899F29F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F0F8EF-13EC-0EDC-4E06-4DC4A0953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CA83B2F-F68A-07BA-68BD-8CADE348A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1DA53B2-0B67-C903-1D81-8436B7410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2694-258E-4195-84CC-627281604427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EF94066-E43B-A733-F648-A2972FF29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ACDFE4-A84C-1076-F39B-27A81970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94AC-6155-418E-97FA-37FD5424A9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97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764484-1E78-DB32-F664-00A8B4D21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B121884-E96A-AD8F-29B7-3AD0BEF38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45026EF-FA9C-EF51-D701-D477D6781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489A1F7-D1D2-6DBA-A1C0-255285B2D1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3E45DAA-482D-173A-8C0A-51CEB1F077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D03836E-8C25-AE61-F538-6BFBC5B6B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2694-258E-4195-84CC-627281604427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BCE270C-9A6D-741A-1223-9A71D7C70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BF620C0-76AB-BA4A-C943-A35A835DF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94AC-6155-418E-97FA-37FD5424A9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15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89667B-CD31-6F90-57B1-F89D629C0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AC9BFF7-E54A-005C-2194-36545B969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2694-258E-4195-84CC-627281604427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EE3232B-457A-1D2A-22E8-D4E99549F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8D71C4-BCD3-47F3-054B-628D3FEA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94AC-6155-418E-97FA-37FD5424A9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17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101FF21-1B65-B0F0-7AEF-A7FC361A5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2694-258E-4195-84CC-627281604427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81E0734-5BA4-056F-4527-8CC07D2CE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9A99FE-8FDF-CE64-8228-F257B5CFE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94AC-6155-418E-97FA-37FD5424A9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063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808F6C-2F7C-93A4-F60E-AFDA240D1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D43C5A-DEF6-009F-B007-2C421EAA3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57C63C4-D15E-2BBF-2B12-2C069ECAE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DECFE5-B343-E6C1-155B-E42F5FF29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2694-258E-4195-84CC-627281604427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3146A9-4B76-8261-374B-49A8C31D1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FE789D-5CAD-9FF8-7268-7C53CF15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94AC-6155-418E-97FA-37FD5424A9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17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BCBE54-F882-7F9A-DEB3-E3668C98A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CB676AE-4D3B-8FF1-4BB8-9350D7C3F0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D353127-7A1E-4A7D-1BC3-729FF24CF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94B74A8-00C7-BC6C-C625-931BC504A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2694-258E-4195-84CC-627281604427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1966371-6C73-BE41-8B50-51C0AC7F6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5FDA5A9-1107-D19A-DE16-AB43956A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94AC-6155-418E-97FA-37FD5424A9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80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A8E2C6A-1415-87CA-1EE8-29BB29F93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184979-CA7E-DBE8-F2F7-B2A32A0E8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93F733-0997-0AA5-8772-AA0E75906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02694-258E-4195-84CC-627281604427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C14FF3-BF7D-47FF-1C68-6ECD75038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78B679-A6F3-09E1-C702-DD021EC7C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E94AC-6155-418E-97FA-37FD5424A9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208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V Tipsport: MS v rugby! Rozdrtí Austrálie Fidži? | Tipsport">
            <a:extLst>
              <a:ext uri="{FF2B5EF4-FFF2-40B4-BE49-F238E27FC236}">
                <a16:creationId xmlns:a16="http://schemas.microsoft.com/office/drawing/2014/main" id="{CD007613-80C2-E69B-A926-EE6C8315BE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4" b="10804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F7AF4BE-4B67-B8CC-43EE-72EE63B5D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Rugby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758C9A7-2876-16A0-8663-04A1DFF34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Filip Budina</a:t>
            </a:r>
          </a:p>
        </p:txBody>
      </p:sp>
    </p:spTree>
    <p:extLst>
      <p:ext uri="{BB962C8B-B14F-4D97-AF65-F5344CB8AC3E}">
        <p14:creationId xmlns:p14="http://schemas.microsoft.com/office/powerpoint/2010/main" val="2961780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205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DC43DA-1162-4484-DED2-40A2CE88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cs-CZ" sz="3800">
                <a:solidFill>
                  <a:schemeClr val="bg1"/>
                </a:solidFill>
              </a:rPr>
              <a:t>Basic rules</a:t>
            </a:r>
          </a:p>
        </p:txBody>
      </p:sp>
      <p:cxnSp>
        <p:nvCxnSpPr>
          <p:cNvPr id="2064" name="Straight Connector 2056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555C84-F83E-6DCC-BB73-46FADE6AD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cs-CZ" sz="1900" dirty="0" err="1">
                <a:solidFill>
                  <a:schemeClr val="bg1"/>
                </a:solidFill>
              </a:rPr>
              <a:t>You</a:t>
            </a:r>
            <a:r>
              <a:rPr lang="cs-CZ" sz="1900" dirty="0">
                <a:solidFill>
                  <a:schemeClr val="bg1"/>
                </a:solidFill>
              </a:rPr>
              <a:t> </a:t>
            </a:r>
            <a:r>
              <a:rPr lang="cs-CZ" sz="1900" dirty="0" err="1">
                <a:solidFill>
                  <a:schemeClr val="bg1"/>
                </a:solidFill>
              </a:rPr>
              <a:t>must</a:t>
            </a:r>
            <a:r>
              <a:rPr lang="cs-CZ" sz="1900" dirty="0">
                <a:solidFill>
                  <a:schemeClr val="bg1"/>
                </a:solidFill>
              </a:rPr>
              <a:t> </a:t>
            </a:r>
            <a:r>
              <a:rPr lang="cs-CZ" sz="1900" dirty="0" err="1">
                <a:solidFill>
                  <a:schemeClr val="bg1"/>
                </a:solidFill>
              </a:rPr>
              <a:t>pass</a:t>
            </a:r>
            <a:r>
              <a:rPr lang="cs-CZ" sz="1900" dirty="0">
                <a:solidFill>
                  <a:schemeClr val="bg1"/>
                </a:solidFill>
              </a:rPr>
              <a:t> </a:t>
            </a:r>
            <a:r>
              <a:rPr lang="cs-CZ" sz="1900" dirty="0" err="1">
                <a:solidFill>
                  <a:schemeClr val="bg1"/>
                </a:solidFill>
              </a:rPr>
              <a:t>the</a:t>
            </a:r>
            <a:r>
              <a:rPr lang="cs-CZ" sz="1900" dirty="0">
                <a:solidFill>
                  <a:schemeClr val="bg1"/>
                </a:solidFill>
              </a:rPr>
              <a:t> </a:t>
            </a:r>
            <a:r>
              <a:rPr lang="cs-CZ" sz="1900" dirty="0" err="1">
                <a:solidFill>
                  <a:schemeClr val="bg1"/>
                </a:solidFill>
              </a:rPr>
              <a:t>ball</a:t>
            </a:r>
            <a:r>
              <a:rPr lang="cs-CZ" sz="1900" dirty="0">
                <a:solidFill>
                  <a:schemeClr val="bg1"/>
                </a:solidFill>
              </a:rPr>
              <a:t> </a:t>
            </a:r>
            <a:r>
              <a:rPr lang="cs-CZ" sz="1900" dirty="0" err="1">
                <a:solidFill>
                  <a:schemeClr val="bg1"/>
                </a:solidFill>
              </a:rPr>
              <a:t>behind</a:t>
            </a:r>
            <a:r>
              <a:rPr lang="cs-CZ" sz="1900" dirty="0">
                <a:solidFill>
                  <a:schemeClr val="bg1"/>
                </a:solidFill>
              </a:rPr>
              <a:t> </a:t>
            </a:r>
            <a:r>
              <a:rPr lang="cs-CZ" sz="1900" dirty="0" err="1">
                <a:solidFill>
                  <a:schemeClr val="bg1"/>
                </a:solidFill>
              </a:rPr>
              <a:t>you</a:t>
            </a:r>
            <a:endParaRPr lang="cs-CZ" sz="1900" dirty="0">
              <a:solidFill>
                <a:schemeClr val="bg1"/>
              </a:solidFill>
            </a:endParaRPr>
          </a:p>
          <a:p>
            <a:endParaRPr lang="cs-CZ" sz="1900" dirty="0">
              <a:solidFill>
                <a:schemeClr val="bg1"/>
              </a:solidFill>
            </a:endParaRPr>
          </a:p>
          <a:p>
            <a:r>
              <a:rPr lang="cs-CZ" sz="1900" dirty="0" err="1">
                <a:solidFill>
                  <a:schemeClr val="bg1"/>
                </a:solidFill>
              </a:rPr>
              <a:t>You</a:t>
            </a:r>
            <a:r>
              <a:rPr lang="cs-CZ" sz="1900" dirty="0">
                <a:solidFill>
                  <a:schemeClr val="bg1"/>
                </a:solidFill>
              </a:rPr>
              <a:t> </a:t>
            </a:r>
            <a:r>
              <a:rPr lang="cs-CZ" sz="1900" dirty="0" err="1">
                <a:solidFill>
                  <a:schemeClr val="bg1"/>
                </a:solidFill>
              </a:rPr>
              <a:t>must</a:t>
            </a:r>
            <a:r>
              <a:rPr lang="cs-CZ" sz="1900" dirty="0">
                <a:solidFill>
                  <a:schemeClr val="bg1"/>
                </a:solidFill>
              </a:rPr>
              <a:t> </a:t>
            </a:r>
            <a:r>
              <a:rPr lang="cs-CZ" sz="1900" dirty="0" err="1">
                <a:solidFill>
                  <a:schemeClr val="bg1"/>
                </a:solidFill>
              </a:rPr>
              <a:t>stay</a:t>
            </a:r>
            <a:r>
              <a:rPr lang="cs-CZ" sz="1900" dirty="0">
                <a:solidFill>
                  <a:schemeClr val="bg1"/>
                </a:solidFill>
              </a:rPr>
              <a:t> on </a:t>
            </a:r>
            <a:r>
              <a:rPr lang="cs-CZ" sz="1900" dirty="0" err="1">
                <a:solidFill>
                  <a:schemeClr val="bg1"/>
                </a:solidFill>
              </a:rPr>
              <a:t>your</a:t>
            </a:r>
            <a:r>
              <a:rPr lang="cs-CZ" sz="1900" dirty="0">
                <a:solidFill>
                  <a:schemeClr val="bg1"/>
                </a:solidFill>
              </a:rPr>
              <a:t> </a:t>
            </a:r>
            <a:r>
              <a:rPr lang="cs-CZ" sz="1900" dirty="0" err="1">
                <a:solidFill>
                  <a:schemeClr val="bg1"/>
                </a:solidFill>
              </a:rPr>
              <a:t>feet</a:t>
            </a:r>
            <a:r>
              <a:rPr lang="cs-CZ" sz="1900" dirty="0">
                <a:solidFill>
                  <a:schemeClr val="bg1"/>
                </a:solidFill>
              </a:rPr>
              <a:t> in a </a:t>
            </a:r>
            <a:r>
              <a:rPr lang="cs-CZ" sz="1900" dirty="0" err="1">
                <a:solidFill>
                  <a:schemeClr val="bg1"/>
                </a:solidFill>
              </a:rPr>
              <a:t>ruck</a:t>
            </a:r>
            <a:endParaRPr lang="cs-CZ" sz="1900" dirty="0">
              <a:solidFill>
                <a:schemeClr val="bg1"/>
              </a:solidFill>
            </a:endParaRPr>
          </a:p>
          <a:p>
            <a:endParaRPr lang="cs-CZ" sz="1900" dirty="0">
              <a:solidFill>
                <a:schemeClr val="bg1"/>
              </a:solidFill>
            </a:endParaRPr>
          </a:p>
          <a:p>
            <a:r>
              <a:rPr lang="cs-CZ" sz="1900" dirty="0">
                <a:solidFill>
                  <a:schemeClr val="bg1"/>
                </a:solidFill>
              </a:rPr>
              <a:t>It </a:t>
            </a:r>
            <a:r>
              <a:rPr lang="cs-CZ" sz="1900" dirty="0" err="1">
                <a:solidFill>
                  <a:schemeClr val="bg1"/>
                </a:solidFill>
              </a:rPr>
              <a:t>is</a:t>
            </a:r>
            <a:r>
              <a:rPr lang="cs-CZ" sz="1900" dirty="0">
                <a:solidFill>
                  <a:schemeClr val="bg1"/>
                </a:solidFill>
              </a:rPr>
              <a:t> </a:t>
            </a:r>
            <a:r>
              <a:rPr lang="cs-CZ" sz="1900" dirty="0" err="1">
                <a:solidFill>
                  <a:schemeClr val="bg1"/>
                </a:solidFill>
              </a:rPr>
              <a:t>forbiden</a:t>
            </a:r>
            <a:r>
              <a:rPr lang="cs-CZ" sz="1900" dirty="0">
                <a:solidFill>
                  <a:schemeClr val="bg1"/>
                </a:solidFill>
              </a:rPr>
              <a:t> to </a:t>
            </a:r>
            <a:r>
              <a:rPr lang="cs-CZ" sz="1900" dirty="0" err="1">
                <a:solidFill>
                  <a:schemeClr val="bg1"/>
                </a:solidFill>
              </a:rPr>
              <a:t>say</a:t>
            </a:r>
            <a:r>
              <a:rPr lang="cs-CZ" sz="1900" dirty="0">
                <a:solidFill>
                  <a:schemeClr val="bg1"/>
                </a:solidFill>
              </a:rPr>
              <a:t> </a:t>
            </a:r>
            <a:r>
              <a:rPr lang="cs-CZ" sz="1900" dirty="0" err="1">
                <a:solidFill>
                  <a:schemeClr val="bg1"/>
                </a:solidFill>
              </a:rPr>
              <a:t>swear</a:t>
            </a:r>
            <a:r>
              <a:rPr lang="cs-CZ" sz="1900" dirty="0">
                <a:solidFill>
                  <a:schemeClr val="bg1"/>
                </a:solidFill>
              </a:rPr>
              <a:t> </a:t>
            </a:r>
            <a:r>
              <a:rPr lang="cs-CZ" sz="1900" dirty="0" err="1">
                <a:solidFill>
                  <a:schemeClr val="bg1"/>
                </a:solidFill>
              </a:rPr>
              <a:t>words</a:t>
            </a:r>
            <a:r>
              <a:rPr lang="cs-CZ" sz="1900" dirty="0">
                <a:solidFill>
                  <a:schemeClr val="bg1"/>
                </a:solidFill>
              </a:rPr>
              <a:t> on </a:t>
            </a:r>
            <a:r>
              <a:rPr lang="cs-CZ" sz="1900" dirty="0" err="1">
                <a:solidFill>
                  <a:schemeClr val="bg1"/>
                </a:solidFill>
              </a:rPr>
              <a:t>the</a:t>
            </a:r>
            <a:r>
              <a:rPr lang="cs-CZ" sz="1900" dirty="0">
                <a:solidFill>
                  <a:schemeClr val="bg1"/>
                </a:solidFill>
              </a:rPr>
              <a:t> </a:t>
            </a:r>
            <a:r>
              <a:rPr lang="cs-CZ" sz="1900" dirty="0" err="1">
                <a:solidFill>
                  <a:schemeClr val="bg1"/>
                </a:solidFill>
              </a:rPr>
              <a:t>pitch</a:t>
            </a:r>
            <a:endParaRPr lang="cs-CZ" sz="19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1900" dirty="0">
              <a:solidFill>
                <a:schemeClr val="bg1"/>
              </a:solidFill>
            </a:endParaRPr>
          </a:p>
          <a:p>
            <a:r>
              <a:rPr lang="cs-CZ" sz="1900" dirty="0" err="1">
                <a:solidFill>
                  <a:schemeClr val="bg1"/>
                </a:solidFill>
              </a:rPr>
              <a:t>There</a:t>
            </a:r>
            <a:r>
              <a:rPr lang="cs-CZ" sz="1900" dirty="0">
                <a:solidFill>
                  <a:schemeClr val="bg1"/>
                </a:solidFill>
              </a:rPr>
              <a:t> </a:t>
            </a:r>
            <a:r>
              <a:rPr lang="cs-CZ" sz="1900" dirty="0" err="1">
                <a:solidFill>
                  <a:schemeClr val="bg1"/>
                </a:solidFill>
              </a:rPr>
              <a:t>can´t</a:t>
            </a:r>
            <a:r>
              <a:rPr lang="cs-CZ" sz="1900" dirty="0">
                <a:solidFill>
                  <a:schemeClr val="bg1"/>
                </a:solidFill>
              </a:rPr>
              <a:t> </a:t>
            </a:r>
            <a:r>
              <a:rPr lang="cs-CZ" sz="1900" dirty="0" err="1">
                <a:solidFill>
                  <a:schemeClr val="bg1"/>
                </a:solidFill>
              </a:rPr>
              <a:t>be</a:t>
            </a:r>
            <a:r>
              <a:rPr lang="cs-CZ" sz="1900" dirty="0">
                <a:solidFill>
                  <a:schemeClr val="bg1"/>
                </a:solidFill>
              </a:rPr>
              <a:t> more </a:t>
            </a:r>
            <a:r>
              <a:rPr lang="cs-CZ" sz="1900" dirty="0" err="1">
                <a:solidFill>
                  <a:schemeClr val="bg1"/>
                </a:solidFill>
              </a:rPr>
              <a:t>than</a:t>
            </a:r>
            <a:r>
              <a:rPr lang="cs-CZ" sz="1900" dirty="0">
                <a:solidFill>
                  <a:schemeClr val="bg1"/>
                </a:solidFill>
              </a:rPr>
              <a:t> 15 </a:t>
            </a:r>
            <a:r>
              <a:rPr lang="cs-CZ" sz="1900" dirty="0" err="1">
                <a:solidFill>
                  <a:schemeClr val="bg1"/>
                </a:solidFill>
              </a:rPr>
              <a:t>players</a:t>
            </a:r>
            <a:r>
              <a:rPr lang="cs-CZ" sz="1900" dirty="0">
                <a:solidFill>
                  <a:schemeClr val="bg1"/>
                </a:solidFill>
              </a:rPr>
              <a:t> on </a:t>
            </a:r>
            <a:r>
              <a:rPr lang="cs-CZ" sz="1900" dirty="0" err="1">
                <a:solidFill>
                  <a:schemeClr val="bg1"/>
                </a:solidFill>
              </a:rPr>
              <a:t>the</a:t>
            </a:r>
            <a:r>
              <a:rPr lang="cs-CZ" sz="1900" dirty="0">
                <a:solidFill>
                  <a:schemeClr val="bg1"/>
                </a:solidFill>
              </a:rPr>
              <a:t> </a:t>
            </a:r>
            <a:r>
              <a:rPr lang="cs-CZ" sz="1900" dirty="0" err="1">
                <a:solidFill>
                  <a:schemeClr val="bg1"/>
                </a:solidFill>
              </a:rPr>
              <a:t>pitch</a:t>
            </a:r>
            <a:endParaRPr lang="cs-CZ" sz="1900" dirty="0">
              <a:solidFill>
                <a:schemeClr val="bg1"/>
              </a:solidFill>
            </a:endParaRPr>
          </a:p>
        </p:txBody>
      </p:sp>
      <p:cxnSp>
        <p:nvCxnSpPr>
          <p:cNvPr id="2065" name="Straight Connector 2058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LOOK] Faf de Klerk celebrates in SA onnie- again">
            <a:extLst>
              <a:ext uri="{FF2B5EF4-FFF2-40B4-BE49-F238E27FC236}">
                <a16:creationId xmlns:a16="http://schemas.microsoft.com/office/drawing/2014/main" id="{3A198BBD-D98E-ECF6-D82A-8043D8DC2F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7673"/>
          <a:stretch/>
        </p:blipFill>
        <p:spPr bwMode="auto">
          <a:xfrm>
            <a:off x="6525453" y="10"/>
            <a:ext cx="56665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630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5" name="Rectangle 309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9EEE05-EC97-97F1-ECD9-DD8D5493F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cs-CZ" sz="3800">
                <a:solidFill>
                  <a:schemeClr val="bg1"/>
                </a:solidFill>
              </a:rPr>
              <a:t>Rugby in attack</a:t>
            </a:r>
          </a:p>
        </p:txBody>
      </p:sp>
      <p:cxnSp>
        <p:nvCxnSpPr>
          <p:cNvPr id="3097" name="Straight Connector 3096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163AA3-EB91-103A-3F1D-5765C2907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Rugby </a:t>
            </a:r>
            <a:r>
              <a:rPr lang="cs-CZ" sz="2000" dirty="0" err="1">
                <a:solidFill>
                  <a:schemeClr val="bg1"/>
                </a:solidFill>
              </a:rPr>
              <a:t>is</a:t>
            </a:r>
            <a:r>
              <a:rPr lang="cs-CZ" sz="2000" dirty="0">
                <a:solidFill>
                  <a:schemeClr val="bg1"/>
                </a:solidFill>
              </a:rPr>
              <a:t> a </a:t>
            </a:r>
            <a:r>
              <a:rPr lang="cs-CZ" sz="2000" dirty="0" err="1">
                <a:solidFill>
                  <a:schemeClr val="bg1"/>
                </a:solidFill>
              </a:rPr>
              <a:t>ball</a:t>
            </a:r>
            <a:r>
              <a:rPr lang="cs-CZ" sz="2000" dirty="0">
                <a:solidFill>
                  <a:schemeClr val="bg1"/>
                </a:solidFill>
              </a:rPr>
              <a:t> game </a:t>
            </a:r>
            <a:r>
              <a:rPr lang="cs-CZ" sz="2000" dirty="0" err="1">
                <a:solidFill>
                  <a:schemeClr val="bg1"/>
                </a:solidFill>
              </a:rPr>
              <a:t>where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you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have</a:t>
            </a:r>
            <a:r>
              <a:rPr lang="cs-CZ" sz="2000" dirty="0">
                <a:solidFill>
                  <a:schemeClr val="bg1"/>
                </a:solidFill>
              </a:rPr>
              <a:t> to </a:t>
            </a:r>
            <a:r>
              <a:rPr lang="cs-CZ" sz="2000" dirty="0" err="1">
                <a:solidFill>
                  <a:schemeClr val="bg1"/>
                </a:solidFill>
              </a:rPr>
              <a:t>break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through</a:t>
            </a:r>
            <a:r>
              <a:rPr lang="cs-CZ" sz="2000" dirty="0">
                <a:solidFill>
                  <a:schemeClr val="bg1"/>
                </a:solidFill>
              </a:rPr>
              <a:t> a </a:t>
            </a:r>
            <a:r>
              <a:rPr lang="cs-CZ" sz="2000" dirty="0" err="1">
                <a:solidFill>
                  <a:schemeClr val="bg1"/>
                </a:solidFill>
              </a:rPr>
              <a:t>wall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of</a:t>
            </a:r>
            <a:r>
              <a:rPr lang="cs-CZ" sz="2000" dirty="0">
                <a:solidFill>
                  <a:schemeClr val="bg1"/>
                </a:solidFill>
              </a:rPr>
              <a:t> 15 </a:t>
            </a:r>
            <a:r>
              <a:rPr lang="cs-CZ" sz="2000" dirty="0" err="1">
                <a:solidFill>
                  <a:schemeClr val="bg1"/>
                </a:solidFill>
              </a:rPr>
              <a:t>players</a:t>
            </a:r>
            <a:r>
              <a:rPr lang="cs-CZ" sz="2000" dirty="0">
                <a:solidFill>
                  <a:schemeClr val="bg1"/>
                </a:solidFill>
              </a:rPr>
              <a:t> a </a:t>
            </a:r>
            <a:r>
              <a:rPr lang="cs-CZ" sz="2000" dirty="0" err="1">
                <a:solidFill>
                  <a:schemeClr val="bg1"/>
                </a:solidFill>
              </a:rPr>
              <a:t>score</a:t>
            </a:r>
            <a:r>
              <a:rPr lang="cs-CZ" sz="2000" dirty="0">
                <a:solidFill>
                  <a:schemeClr val="bg1"/>
                </a:solidFill>
              </a:rPr>
              <a:t> a </a:t>
            </a:r>
            <a:r>
              <a:rPr lang="cs-CZ" sz="2000" dirty="0" err="1">
                <a:solidFill>
                  <a:schemeClr val="bg1"/>
                </a:solidFill>
              </a:rPr>
              <a:t>try</a:t>
            </a:r>
            <a:endParaRPr lang="cs-CZ" sz="2000" dirty="0">
              <a:solidFill>
                <a:schemeClr val="bg1"/>
              </a:solidFill>
            </a:endParaRPr>
          </a:p>
          <a:p>
            <a:r>
              <a:rPr lang="cs-CZ" sz="2000" dirty="0">
                <a:solidFill>
                  <a:schemeClr val="bg1"/>
                </a:solidFill>
              </a:rPr>
              <a:t>Rugby has a </a:t>
            </a:r>
            <a:r>
              <a:rPr lang="cs-CZ" sz="2000" dirty="0" err="1">
                <a:solidFill>
                  <a:schemeClr val="bg1"/>
                </a:solidFill>
              </a:rPr>
              <a:t>special</a:t>
            </a:r>
            <a:r>
              <a:rPr lang="cs-CZ" sz="2000" dirty="0">
                <a:solidFill>
                  <a:schemeClr val="bg1"/>
                </a:solidFill>
              </a:rPr>
              <a:t>  oval </a:t>
            </a:r>
            <a:r>
              <a:rPr lang="cs-CZ" sz="2000" dirty="0" err="1">
                <a:solidFill>
                  <a:schemeClr val="bg1"/>
                </a:solidFill>
              </a:rPr>
              <a:t>ball</a:t>
            </a:r>
            <a:endParaRPr lang="cs-CZ" sz="2000" dirty="0">
              <a:solidFill>
                <a:schemeClr val="bg1"/>
              </a:solidFill>
            </a:endParaRPr>
          </a:p>
          <a:p>
            <a:r>
              <a:rPr lang="cs-CZ" sz="2000" dirty="0">
                <a:solidFill>
                  <a:schemeClr val="bg1"/>
                </a:solidFill>
              </a:rPr>
              <a:t>A </a:t>
            </a:r>
            <a:r>
              <a:rPr lang="cs-CZ" sz="2000" dirty="0" err="1">
                <a:solidFill>
                  <a:schemeClr val="bg1"/>
                </a:solidFill>
              </a:rPr>
              <a:t>try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is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when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you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cross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all</a:t>
            </a:r>
            <a:r>
              <a:rPr lang="cs-CZ" sz="2000" dirty="0">
                <a:solidFill>
                  <a:schemeClr val="bg1"/>
                </a:solidFill>
              </a:rPr>
              <a:t> 15 </a:t>
            </a:r>
            <a:r>
              <a:rPr lang="cs-CZ" sz="2000" dirty="0" err="1">
                <a:solidFill>
                  <a:schemeClr val="bg1"/>
                </a:solidFill>
              </a:rPr>
              <a:t>players</a:t>
            </a:r>
            <a:r>
              <a:rPr lang="cs-CZ" sz="2000" dirty="0">
                <a:solidFill>
                  <a:schemeClr val="bg1"/>
                </a:solidFill>
              </a:rPr>
              <a:t> and </a:t>
            </a:r>
            <a:r>
              <a:rPr lang="cs-CZ" sz="2000" dirty="0" err="1">
                <a:solidFill>
                  <a:schemeClr val="bg1"/>
                </a:solidFill>
              </a:rPr>
              <a:t>touch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the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ball</a:t>
            </a:r>
            <a:r>
              <a:rPr lang="cs-CZ" sz="2000" dirty="0">
                <a:solidFill>
                  <a:schemeClr val="bg1"/>
                </a:solidFill>
              </a:rPr>
              <a:t> in </a:t>
            </a:r>
            <a:r>
              <a:rPr lang="cs-CZ" sz="2000" dirty="0" err="1">
                <a:solidFill>
                  <a:schemeClr val="bg1"/>
                </a:solidFill>
              </a:rPr>
              <a:t>the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goal</a:t>
            </a:r>
            <a:r>
              <a:rPr lang="cs-CZ" sz="2000" dirty="0">
                <a:solidFill>
                  <a:schemeClr val="bg1"/>
                </a:solidFill>
              </a:rPr>
              <a:t> area. </a:t>
            </a:r>
            <a:r>
              <a:rPr lang="cs-CZ" sz="2000" dirty="0" err="1">
                <a:solidFill>
                  <a:schemeClr val="bg1"/>
                </a:solidFill>
              </a:rPr>
              <a:t>When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you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score</a:t>
            </a:r>
            <a:r>
              <a:rPr lang="cs-CZ" sz="2000" dirty="0">
                <a:solidFill>
                  <a:schemeClr val="bg1"/>
                </a:solidFill>
              </a:rPr>
              <a:t> a </a:t>
            </a:r>
            <a:r>
              <a:rPr lang="cs-CZ" sz="2000" dirty="0" err="1">
                <a:solidFill>
                  <a:schemeClr val="bg1"/>
                </a:solidFill>
              </a:rPr>
              <a:t>try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you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get</a:t>
            </a:r>
            <a:r>
              <a:rPr lang="cs-CZ" sz="2000" dirty="0">
                <a:solidFill>
                  <a:schemeClr val="bg1"/>
                </a:solidFill>
              </a:rPr>
              <a:t> 5 </a:t>
            </a:r>
            <a:r>
              <a:rPr lang="cs-CZ" sz="2000" dirty="0" err="1">
                <a:solidFill>
                  <a:schemeClr val="bg1"/>
                </a:solidFill>
              </a:rPr>
              <a:t>points</a:t>
            </a:r>
            <a:endParaRPr lang="cs-CZ" sz="2000" dirty="0">
              <a:solidFill>
                <a:schemeClr val="bg1"/>
              </a:solidFill>
            </a:endParaRPr>
          </a:p>
          <a:p>
            <a:r>
              <a:rPr lang="cs-CZ" sz="2000" dirty="0" err="1">
                <a:solidFill>
                  <a:schemeClr val="bg1"/>
                </a:solidFill>
              </a:rPr>
              <a:t>After</a:t>
            </a:r>
            <a:r>
              <a:rPr lang="cs-CZ" sz="2000" dirty="0">
                <a:solidFill>
                  <a:schemeClr val="bg1"/>
                </a:solidFill>
              </a:rPr>
              <a:t> a </a:t>
            </a:r>
            <a:r>
              <a:rPr lang="cs-CZ" sz="2000" dirty="0" err="1">
                <a:solidFill>
                  <a:schemeClr val="bg1"/>
                </a:solidFill>
              </a:rPr>
              <a:t>try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you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can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score</a:t>
            </a:r>
            <a:r>
              <a:rPr lang="cs-CZ" sz="2000" dirty="0">
                <a:solidFill>
                  <a:schemeClr val="bg1"/>
                </a:solidFill>
              </a:rPr>
              <a:t> a </a:t>
            </a:r>
            <a:r>
              <a:rPr lang="cs-CZ" sz="2000" dirty="0" err="1">
                <a:solidFill>
                  <a:schemeClr val="bg1"/>
                </a:solidFill>
              </a:rPr>
              <a:t>conversion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for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another</a:t>
            </a:r>
            <a:r>
              <a:rPr lang="cs-CZ" sz="2000" dirty="0">
                <a:solidFill>
                  <a:schemeClr val="bg1"/>
                </a:solidFill>
              </a:rPr>
              <a:t> 2 </a:t>
            </a:r>
            <a:r>
              <a:rPr lang="cs-CZ" sz="2000" dirty="0" err="1">
                <a:solidFill>
                  <a:schemeClr val="bg1"/>
                </a:solidFill>
              </a:rPr>
              <a:t>points</a:t>
            </a:r>
            <a:endParaRPr lang="cs-CZ" sz="2000" dirty="0">
              <a:solidFill>
                <a:schemeClr val="bg1"/>
              </a:solidFill>
            </a:endParaRPr>
          </a:p>
          <a:p>
            <a:r>
              <a:rPr lang="cs-CZ" sz="2000" dirty="0">
                <a:solidFill>
                  <a:schemeClr val="bg1"/>
                </a:solidFill>
              </a:rPr>
              <a:t>A </a:t>
            </a:r>
            <a:r>
              <a:rPr lang="cs-CZ" sz="2000" dirty="0" err="1">
                <a:solidFill>
                  <a:schemeClr val="bg1"/>
                </a:solidFill>
              </a:rPr>
              <a:t>conversion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is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when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you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kick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the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ball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through</a:t>
            </a:r>
            <a:r>
              <a:rPr lang="cs-CZ" sz="2000" dirty="0">
                <a:solidFill>
                  <a:schemeClr val="bg1"/>
                </a:solidFill>
              </a:rPr>
              <a:t> a big H </a:t>
            </a:r>
            <a:r>
              <a:rPr lang="cs-CZ" sz="2000" dirty="0" err="1">
                <a:solidFill>
                  <a:schemeClr val="bg1"/>
                </a:solidFill>
              </a:rPr>
              <a:t>like</a:t>
            </a:r>
            <a:r>
              <a:rPr lang="cs-CZ" sz="2000" dirty="0">
                <a:solidFill>
                  <a:schemeClr val="bg1"/>
                </a:solidFill>
              </a:rPr>
              <a:t> sign</a:t>
            </a:r>
          </a:p>
          <a:p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3076" name="Picture 4" descr="Poidevin's take: In the World Cup semis, 'bomb squad' rugby wins the day">
            <a:extLst>
              <a:ext uri="{FF2B5EF4-FFF2-40B4-BE49-F238E27FC236}">
                <a16:creationId xmlns:a16="http://schemas.microsoft.com/office/drawing/2014/main" id="{FCEEC177-168D-BBED-0EEE-D05629103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" r="-3" b="8866"/>
          <a:stretch/>
        </p:blipFill>
        <p:spPr bwMode="auto">
          <a:xfrm>
            <a:off x="6525453" y="1"/>
            <a:ext cx="5666547" cy="339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99" name="Straight Connector 3098">
            <a:extLst>
              <a:ext uri="{FF2B5EF4-FFF2-40B4-BE49-F238E27FC236}">
                <a16:creationId xmlns:a16="http://schemas.microsoft.com/office/drawing/2014/main" id="{CA240C79-242E-4918-9F28-B101847D1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2277" y="3386960"/>
            <a:ext cx="56697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1" name="Straight Connector 3100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Wales 28 Portugal 8: Dragons win second straight at Rugby World Cup but  leave it late for bonus point vs 14-man minnows | The Sun">
            <a:extLst>
              <a:ext uri="{FF2B5EF4-FFF2-40B4-BE49-F238E27FC236}">
                <a16:creationId xmlns:a16="http://schemas.microsoft.com/office/drawing/2014/main" id="{CFC59DF0-5563-63CE-6B92-7F251CEC90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334"/>
          <a:stretch/>
        </p:blipFill>
        <p:spPr bwMode="auto">
          <a:xfrm>
            <a:off x="6522277" y="3398024"/>
            <a:ext cx="5669723" cy="346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53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A7C5F937-FDA4-49FD-A135-03738460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F515E37C-522A-423F-B958-36BF66141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0A0E81-76FD-C6BD-3B9A-C3D689863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2856"/>
            <a:ext cx="3419856" cy="1600200"/>
          </a:xfrm>
        </p:spPr>
        <p:txBody>
          <a:bodyPr anchor="ctr">
            <a:normAutofit/>
          </a:bodyPr>
          <a:lstStyle/>
          <a:p>
            <a:r>
              <a:rPr lang="cs-CZ" sz="4800">
                <a:solidFill>
                  <a:srgbClr val="FFFFFF"/>
                </a:solidFill>
              </a:rPr>
              <a:t>Rugby in defense</a:t>
            </a:r>
          </a:p>
        </p:txBody>
      </p:sp>
      <p:pic>
        <p:nvPicPr>
          <p:cNvPr id="1026" name="Picture 2" descr="World Rugby Passport - Shoulder tackle - side-on">
            <a:extLst>
              <a:ext uri="{FF2B5EF4-FFF2-40B4-BE49-F238E27FC236}">
                <a16:creationId xmlns:a16="http://schemas.microsoft.com/office/drawing/2014/main" id="{70432002-6BAE-473E-4FF0-9E6A6D5EF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5"/>
          <a:stretch/>
        </p:blipFill>
        <p:spPr bwMode="auto">
          <a:xfrm>
            <a:off x="20" y="10"/>
            <a:ext cx="6095980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3" y="0"/>
                </a:lnTo>
                <a:lnTo>
                  <a:pt x="5998730" y="19709"/>
                </a:lnTo>
                <a:cubicBezTo>
                  <a:pt x="6001245" y="280059"/>
                  <a:pt x="5986414" y="540409"/>
                  <a:pt x="5999656" y="800631"/>
                </a:cubicBezTo>
                <a:cubicBezTo>
                  <a:pt x="6009854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2" y="3561638"/>
                  <a:pt x="5989196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0" y="4176620"/>
                </a:lnTo>
                <a:cubicBezTo>
                  <a:pt x="5886701" y="4176651"/>
                  <a:pt x="5821787" y="4174749"/>
                  <a:pt x="5756904" y="4173480"/>
                </a:cubicBezTo>
                <a:cubicBezTo>
                  <a:pt x="5518558" y="4169040"/>
                  <a:pt x="5280085" y="4173480"/>
                  <a:pt x="5042246" y="4150774"/>
                </a:cubicBezTo>
                <a:cubicBezTo>
                  <a:pt x="4977617" y="4144622"/>
                  <a:pt x="4912545" y="4140690"/>
                  <a:pt x="4847599" y="4141467"/>
                </a:cubicBezTo>
                <a:cubicBezTo>
                  <a:pt x="4782654" y="4142244"/>
                  <a:pt x="4717834" y="4147730"/>
                  <a:pt x="4653712" y="4160414"/>
                </a:cubicBezTo>
                <a:cubicBezTo>
                  <a:pt x="4446570" y="4200625"/>
                  <a:pt x="4238795" y="4203162"/>
                  <a:pt x="4029496" y="4186925"/>
                </a:cubicBezTo>
                <a:cubicBezTo>
                  <a:pt x="3943620" y="4180203"/>
                  <a:pt x="3857745" y="4169040"/>
                  <a:pt x="3771488" y="4171196"/>
                </a:cubicBezTo>
                <a:cubicBezTo>
                  <a:pt x="3623584" y="4175129"/>
                  <a:pt x="3475553" y="4167137"/>
                  <a:pt x="3327522" y="4169167"/>
                </a:cubicBezTo>
                <a:cubicBezTo>
                  <a:pt x="3323527" y="4169738"/>
                  <a:pt x="3319442" y="4169205"/>
                  <a:pt x="3315726" y="4167645"/>
                </a:cubicBezTo>
                <a:cubicBezTo>
                  <a:pt x="3278940" y="4142402"/>
                  <a:pt x="3238602" y="4152169"/>
                  <a:pt x="3200548" y="4158765"/>
                </a:cubicBezTo>
                <a:cubicBezTo>
                  <a:pt x="3074081" y="4180710"/>
                  <a:pt x="2947741" y="4191492"/>
                  <a:pt x="2819245" y="4174494"/>
                </a:cubicBezTo>
                <a:cubicBezTo>
                  <a:pt x="2696545" y="4156698"/>
                  <a:pt x="2572095" y="4154478"/>
                  <a:pt x="2448850" y="4167898"/>
                </a:cubicBezTo>
                <a:cubicBezTo>
                  <a:pt x="2279382" y="4187687"/>
                  <a:pt x="2110548" y="4183501"/>
                  <a:pt x="1941461" y="4167898"/>
                </a:cubicBezTo>
                <a:cubicBezTo>
                  <a:pt x="1872836" y="4161556"/>
                  <a:pt x="1803197" y="4150774"/>
                  <a:pt x="1735207" y="4166630"/>
                </a:cubicBezTo>
                <a:cubicBezTo>
                  <a:pt x="1651488" y="4186038"/>
                  <a:pt x="1568022" y="4179695"/>
                  <a:pt x="1484049" y="4175382"/>
                </a:cubicBezTo>
                <a:cubicBezTo>
                  <a:pt x="1377751" y="4169801"/>
                  <a:pt x="1271707" y="4153692"/>
                  <a:pt x="1165028" y="4166376"/>
                </a:cubicBezTo>
                <a:cubicBezTo>
                  <a:pt x="1115684" y="4172211"/>
                  <a:pt x="1066721" y="4181471"/>
                  <a:pt x="1016743" y="4179061"/>
                </a:cubicBezTo>
                <a:cubicBezTo>
                  <a:pt x="878480" y="4172719"/>
                  <a:pt x="740343" y="4165235"/>
                  <a:pt x="601825" y="4166376"/>
                </a:cubicBezTo>
                <a:cubicBezTo>
                  <a:pt x="543856" y="4166757"/>
                  <a:pt x="486267" y="4168659"/>
                  <a:pt x="428552" y="4172845"/>
                </a:cubicBezTo>
                <a:cubicBezTo>
                  <a:pt x="320858" y="4180710"/>
                  <a:pt x="213545" y="4170055"/>
                  <a:pt x="106233" y="4166249"/>
                </a:cubicBezTo>
                <a:lnTo>
                  <a:pt x="0" y="41710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ugby Rules 101: What Does &quot;Ruck&quot; Mean? - FloRugby">
            <a:extLst>
              <a:ext uri="{FF2B5EF4-FFF2-40B4-BE49-F238E27FC236}">
                <a16:creationId xmlns:a16="http://schemas.microsoft.com/office/drawing/2014/main" id="{A3BECA7E-B4A1-1AA9-845F-92603BBBE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8" r="1576" b="1"/>
          <a:stretch/>
        </p:blipFill>
        <p:spPr bwMode="auto">
          <a:xfrm>
            <a:off x="6019800" y="-1"/>
            <a:ext cx="6172193" cy="418767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sketch line">
            <a:extLst>
              <a:ext uri="{FF2B5EF4-FFF2-40B4-BE49-F238E27FC236}">
                <a16:creationId xmlns:a16="http://schemas.microsoft.com/office/drawing/2014/main" id="{C125E75E-F290-415E-9397-4DAC206C5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57015" y="533095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42886A-AE21-644F-0A21-DD6C0522A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562856"/>
            <a:ext cx="6894576" cy="1600200"/>
          </a:xfrm>
        </p:spPr>
        <p:txBody>
          <a:bodyPr anchor="ctr">
            <a:normAutofit/>
          </a:bodyPr>
          <a:lstStyle/>
          <a:p>
            <a:r>
              <a:rPr lang="cs-CZ" sz="1400" dirty="0" err="1">
                <a:solidFill>
                  <a:srgbClr val="FFFFFF"/>
                </a:solidFill>
              </a:rPr>
              <a:t>When</a:t>
            </a:r>
            <a:r>
              <a:rPr lang="cs-CZ" sz="1400" dirty="0">
                <a:solidFill>
                  <a:srgbClr val="FFFFFF"/>
                </a:solidFill>
              </a:rPr>
              <a:t> </a:t>
            </a:r>
            <a:r>
              <a:rPr lang="cs-CZ" sz="1400" dirty="0" err="1">
                <a:solidFill>
                  <a:srgbClr val="FFFFFF"/>
                </a:solidFill>
              </a:rPr>
              <a:t>you</a:t>
            </a:r>
            <a:r>
              <a:rPr lang="cs-CZ" sz="1400" dirty="0">
                <a:solidFill>
                  <a:srgbClr val="FFFFFF"/>
                </a:solidFill>
              </a:rPr>
              <a:t> are in defense and </a:t>
            </a:r>
            <a:r>
              <a:rPr lang="cs-CZ" sz="1400" dirty="0" err="1">
                <a:solidFill>
                  <a:srgbClr val="FFFFFF"/>
                </a:solidFill>
              </a:rPr>
              <a:t>somebody</a:t>
            </a:r>
            <a:r>
              <a:rPr lang="cs-CZ" sz="1400" dirty="0">
                <a:solidFill>
                  <a:srgbClr val="FFFFFF"/>
                </a:solidFill>
              </a:rPr>
              <a:t> </a:t>
            </a:r>
            <a:r>
              <a:rPr lang="cs-CZ" sz="1400" dirty="0" err="1">
                <a:solidFill>
                  <a:srgbClr val="FFFFFF"/>
                </a:solidFill>
              </a:rPr>
              <a:t>is</a:t>
            </a:r>
            <a:r>
              <a:rPr lang="cs-CZ" sz="1400" dirty="0">
                <a:solidFill>
                  <a:srgbClr val="FFFFFF"/>
                </a:solidFill>
              </a:rPr>
              <a:t> </a:t>
            </a:r>
            <a:r>
              <a:rPr lang="cs-CZ" sz="1400" dirty="0" err="1">
                <a:solidFill>
                  <a:srgbClr val="FFFFFF"/>
                </a:solidFill>
              </a:rPr>
              <a:t>running</a:t>
            </a:r>
            <a:r>
              <a:rPr lang="cs-CZ" sz="1400" dirty="0">
                <a:solidFill>
                  <a:srgbClr val="FFFFFF"/>
                </a:solidFill>
              </a:rPr>
              <a:t> </a:t>
            </a:r>
            <a:r>
              <a:rPr lang="cs-CZ" sz="1400" dirty="0" err="1">
                <a:solidFill>
                  <a:srgbClr val="FFFFFF"/>
                </a:solidFill>
              </a:rPr>
              <a:t>into</a:t>
            </a:r>
            <a:r>
              <a:rPr lang="cs-CZ" sz="1400" dirty="0">
                <a:solidFill>
                  <a:srgbClr val="FFFFFF"/>
                </a:solidFill>
              </a:rPr>
              <a:t> </a:t>
            </a:r>
            <a:r>
              <a:rPr lang="cs-CZ" sz="1400" dirty="0" err="1">
                <a:solidFill>
                  <a:srgbClr val="FFFFFF"/>
                </a:solidFill>
              </a:rPr>
              <a:t>you</a:t>
            </a:r>
            <a:r>
              <a:rPr lang="cs-CZ" sz="1400" dirty="0">
                <a:solidFill>
                  <a:srgbClr val="FFFFFF"/>
                </a:solidFill>
              </a:rPr>
              <a:t>, </a:t>
            </a:r>
            <a:r>
              <a:rPr lang="cs-CZ" sz="1400" dirty="0" err="1">
                <a:solidFill>
                  <a:srgbClr val="FFFFFF"/>
                </a:solidFill>
              </a:rPr>
              <a:t>you</a:t>
            </a:r>
            <a:r>
              <a:rPr lang="cs-CZ" sz="1400" dirty="0">
                <a:solidFill>
                  <a:srgbClr val="FFFFFF"/>
                </a:solidFill>
              </a:rPr>
              <a:t> </a:t>
            </a:r>
            <a:r>
              <a:rPr lang="cs-CZ" sz="1400" dirty="0" err="1">
                <a:solidFill>
                  <a:srgbClr val="FFFFFF"/>
                </a:solidFill>
              </a:rPr>
              <a:t>have</a:t>
            </a:r>
            <a:r>
              <a:rPr lang="cs-CZ" sz="1400" dirty="0">
                <a:solidFill>
                  <a:srgbClr val="FFFFFF"/>
                </a:solidFill>
              </a:rPr>
              <a:t> to make a </a:t>
            </a:r>
            <a:r>
              <a:rPr lang="cs-CZ" sz="1400" dirty="0" err="1">
                <a:solidFill>
                  <a:srgbClr val="FFFFFF"/>
                </a:solidFill>
              </a:rPr>
              <a:t>tackle</a:t>
            </a:r>
            <a:endParaRPr lang="cs-CZ" sz="1400" dirty="0">
              <a:solidFill>
                <a:srgbClr val="FFFFFF"/>
              </a:solidFill>
            </a:endParaRPr>
          </a:p>
          <a:p>
            <a:r>
              <a:rPr lang="en-US" sz="1400" b="0" i="0" dirty="0">
                <a:solidFill>
                  <a:srgbClr val="FFFFFF"/>
                </a:solidFill>
                <a:effectLst/>
                <a:latin typeface="webbelliscup"/>
              </a:rPr>
              <a:t>A tackle is used by the defending team to stop the attacking tea</a:t>
            </a:r>
            <a:r>
              <a:rPr lang="cs-CZ" sz="1400" b="0" i="0" dirty="0">
                <a:solidFill>
                  <a:srgbClr val="FFFFFF"/>
                </a:solidFill>
                <a:effectLst/>
                <a:latin typeface="webbelliscup"/>
              </a:rPr>
              <a:t>m </a:t>
            </a:r>
            <a:r>
              <a:rPr lang="cs-CZ" sz="1400" b="0" i="0" dirty="0" err="1">
                <a:solidFill>
                  <a:srgbClr val="FFFFFF"/>
                </a:solidFill>
                <a:effectLst/>
                <a:latin typeface="webbelliscup"/>
              </a:rPr>
              <a:t>from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webbelliscup"/>
              </a:rPr>
              <a:t> moving forward</a:t>
            </a:r>
            <a:endParaRPr lang="cs-CZ" sz="1400" b="0" i="0" dirty="0">
              <a:solidFill>
                <a:srgbClr val="FFFFFF"/>
              </a:solidFill>
              <a:effectLst/>
              <a:latin typeface="webbelliscup"/>
            </a:endParaRPr>
          </a:p>
          <a:p>
            <a:r>
              <a:rPr lang="cs-CZ" sz="1400" dirty="0" err="1">
                <a:solidFill>
                  <a:srgbClr val="FFFFFF"/>
                </a:solidFill>
                <a:latin typeface="webbelliscup"/>
              </a:rPr>
              <a:t>After</a:t>
            </a:r>
            <a:r>
              <a:rPr lang="cs-CZ" sz="1400" dirty="0">
                <a:solidFill>
                  <a:srgbClr val="FFFFFF"/>
                </a:solidFill>
                <a:latin typeface="webbelliscup"/>
              </a:rPr>
              <a:t> </a:t>
            </a:r>
            <a:r>
              <a:rPr lang="cs-CZ" sz="1400" dirty="0" err="1">
                <a:solidFill>
                  <a:srgbClr val="FFFFFF"/>
                </a:solidFill>
                <a:latin typeface="webbelliscup"/>
              </a:rPr>
              <a:t>you</a:t>
            </a:r>
            <a:r>
              <a:rPr lang="cs-CZ" sz="1400" dirty="0">
                <a:solidFill>
                  <a:srgbClr val="FFFFFF"/>
                </a:solidFill>
                <a:latin typeface="webbelliscup"/>
              </a:rPr>
              <a:t> make a </a:t>
            </a:r>
            <a:r>
              <a:rPr lang="cs-CZ" sz="1400" dirty="0" err="1">
                <a:solidFill>
                  <a:srgbClr val="FFFFFF"/>
                </a:solidFill>
                <a:latin typeface="webbelliscup"/>
              </a:rPr>
              <a:t>tackle</a:t>
            </a:r>
            <a:r>
              <a:rPr lang="cs-CZ" sz="1400" dirty="0">
                <a:solidFill>
                  <a:srgbClr val="FFFFFF"/>
                </a:solidFill>
                <a:latin typeface="webbelliscup"/>
              </a:rPr>
              <a:t> </a:t>
            </a:r>
            <a:r>
              <a:rPr lang="cs-CZ" sz="1400" dirty="0" err="1">
                <a:solidFill>
                  <a:srgbClr val="FFFFFF"/>
                </a:solidFill>
                <a:latin typeface="webbelliscup"/>
              </a:rPr>
              <a:t>you</a:t>
            </a:r>
            <a:r>
              <a:rPr lang="cs-CZ" sz="1400" dirty="0">
                <a:solidFill>
                  <a:srgbClr val="FFFFFF"/>
                </a:solidFill>
                <a:latin typeface="webbelliscup"/>
              </a:rPr>
              <a:t> </a:t>
            </a:r>
            <a:r>
              <a:rPr lang="cs-CZ" sz="1400" dirty="0" err="1">
                <a:solidFill>
                  <a:srgbClr val="FFFFFF"/>
                </a:solidFill>
                <a:latin typeface="webbelliscup"/>
              </a:rPr>
              <a:t>have</a:t>
            </a:r>
            <a:r>
              <a:rPr lang="cs-CZ" sz="1400" dirty="0">
                <a:solidFill>
                  <a:srgbClr val="FFFFFF"/>
                </a:solidFill>
                <a:latin typeface="webbelliscup"/>
              </a:rPr>
              <a:t> a </a:t>
            </a:r>
            <a:r>
              <a:rPr lang="cs-CZ" sz="1400" dirty="0" err="1">
                <a:solidFill>
                  <a:srgbClr val="FFFFFF"/>
                </a:solidFill>
                <a:latin typeface="webbelliscup"/>
              </a:rPr>
              <a:t>chance</a:t>
            </a:r>
            <a:r>
              <a:rPr lang="cs-CZ" sz="1400" dirty="0">
                <a:solidFill>
                  <a:srgbClr val="FFFFFF"/>
                </a:solidFill>
                <a:latin typeface="webbelliscup"/>
              </a:rPr>
              <a:t> to </a:t>
            </a:r>
            <a:r>
              <a:rPr lang="cs-CZ" sz="1400" dirty="0" err="1">
                <a:solidFill>
                  <a:srgbClr val="FFFFFF"/>
                </a:solidFill>
                <a:latin typeface="webbelliscup"/>
              </a:rPr>
              <a:t>get</a:t>
            </a:r>
            <a:r>
              <a:rPr lang="cs-CZ" sz="1400" dirty="0">
                <a:solidFill>
                  <a:srgbClr val="FFFFFF"/>
                </a:solidFill>
                <a:latin typeface="webbelliscup"/>
              </a:rPr>
              <a:t> </a:t>
            </a:r>
            <a:r>
              <a:rPr lang="cs-CZ" sz="1400" dirty="0" err="1">
                <a:solidFill>
                  <a:srgbClr val="FFFFFF"/>
                </a:solidFill>
                <a:latin typeface="webbelliscup"/>
              </a:rPr>
              <a:t>the</a:t>
            </a:r>
            <a:r>
              <a:rPr lang="cs-CZ" sz="1400" dirty="0">
                <a:solidFill>
                  <a:srgbClr val="FFFFFF"/>
                </a:solidFill>
                <a:latin typeface="webbelliscup"/>
              </a:rPr>
              <a:t> </a:t>
            </a:r>
            <a:r>
              <a:rPr lang="cs-CZ" sz="1400" dirty="0" err="1">
                <a:solidFill>
                  <a:srgbClr val="FFFFFF"/>
                </a:solidFill>
                <a:latin typeface="webbelliscup"/>
              </a:rPr>
              <a:t>ball</a:t>
            </a:r>
            <a:r>
              <a:rPr lang="cs-CZ" sz="1400" dirty="0">
                <a:solidFill>
                  <a:srgbClr val="FFFFFF"/>
                </a:solidFill>
                <a:latin typeface="webbelliscup"/>
              </a:rPr>
              <a:t> out </a:t>
            </a:r>
            <a:r>
              <a:rPr lang="cs-CZ" sz="1400" dirty="0" err="1">
                <a:solidFill>
                  <a:srgbClr val="FFFFFF"/>
                </a:solidFill>
                <a:latin typeface="webbelliscup"/>
              </a:rPr>
              <a:t>of</a:t>
            </a:r>
            <a:r>
              <a:rPr lang="cs-CZ" sz="1400" dirty="0">
                <a:solidFill>
                  <a:srgbClr val="FFFFFF"/>
                </a:solidFill>
                <a:latin typeface="webbelliscup"/>
              </a:rPr>
              <a:t> </a:t>
            </a:r>
            <a:r>
              <a:rPr lang="cs-CZ" sz="1400" dirty="0" err="1">
                <a:solidFill>
                  <a:srgbClr val="FFFFFF"/>
                </a:solidFill>
                <a:latin typeface="webbelliscup"/>
              </a:rPr>
              <a:t>the</a:t>
            </a:r>
            <a:r>
              <a:rPr lang="cs-CZ" sz="1400" dirty="0">
                <a:solidFill>
                  <a:srgbClr val="FFFFFF"/>
                </a:solidFill>
                <a:latin typeface="webbelliscup"/>
              </a:rPr>
              <a:t> </a:t>
            </a:r>
            <a:r>
              <a:rPr lang="cs-CZ" sz="1400" dirty="0" err="1">
                <a:solidFill>
                  <a:srgbClr val="FFFFFF"/>
                </a:solidFill>
                <a:latin typeface="webbelliscup"/>
              </a:rPr>
              <a:t>ruck</a:t>
            </a:r>
            <a:endParaRPr lang="cs-CZ" sz="1400" dirty="0">
              <a:solidFill>
                <a:srgbClr val="FFFFFF"/>
              </a:solidFill>
              <a:latin typeface="webbelliscup"/>
            </a:endParaRPr>
          </a:p>
          <a:p>
            <a:r>
              <a:rPr lang="cs-CZ" sz="1400" dirty="0">
                <a:solidFill>
                  <a:srgbClr val="FFFFFF"/>
                </a:solidFill>
                <a:latin typeface="webbelliscup"/>
              </a:rPr>
              <a:t>A </a:t>
            </a:r>
            <a:r>
              <a:rPr lang="cs-CZ" sz="1400" dirty="0" err="1">
                <a:solidFill>
                  <a:srgbClr val="FFFFFF"/>
                </a:solidFill>
                <a:latin typeface="webbelliscup"/>
              </a:rPr>
              <a:t>ruck</a:t>
            </a:r>
            <a:r>
              <a:rPr lang="cs-CZ" sz="1400" dirty="0">
                <a:solidFill>
                  <a:srgbClr val="FFFFFF"/>
                </a:solidFill>
                <a:latin typeface="webbelliscup"/>
              </a:rPr>
              <a:t> </a:t>
            </a:r>
            <a:r>
              <a:rPr lang="cs-CZ" sz="1400" dirty="0" err="1">
                <a:solidFill>
                  <a:srgbClr val="FFFFFF"/>
                </a:solidFill>
                <a:latin typeface="webbelliscup"/>
              </a:rPr>
              <a:t>is</a:t>
            </a:r>
            <a:r>
              <a:rPr lang="cs-CZ" sz="1400" dirty="0">
                <a:solidFill>
                  <a:srgbClr val="FFFFFF"/>
                </a:solidFill>
                <a:latin typeface="webbelliscup"/>
              </a:rPr>
              <a:t> a </a:t>
            </a:r>
            <a:r>
              <a:rPr lang="cs-CZ" sz="1400" dirty="0" err="1">
                <a:solidFill>
                  <a:srgbClr val="FFFFFF"/>
                </a:solidFill>
                <a:latin typeface="webbelliscup"/>
              </a:rPr>
              <a:t>situation</a:t>
            </a:r>
            <a:r>
              <a:rPr lang="cs-CZ" sz="1400" dirty="0">
                <a:solidFill>
                  <a:srgbClr val="FFFFFF"/>
                </a:solidFill>
                <a:latin typeface="webbelliscup"/>
              </a:rPr>
              <a:t> </a:t>
            </a:r>
            <a:r>
              <a:rPr lang="cs-CZ" sz="1400" dirty="0" err="1">
                <a:solidFill>
                  <a:srgbClr val="FFFFFF"/>
                </a:solidFill>
                <a:latin typeface="webbelliscup"/>
              </a:rPr>
              <a:t>when</a:t>
            </a:r>
            <a:r>
              <a:rPr lang="cs-CZ" sz="1400" dirty="0">
                <a:solidFill>
                  <a:srgbClr val="FFFFFF"/>
                </a:solidFill>
                <a:latin typeface="webbelliscup"/>
              </a:rPr>
              <a:t> </a:t>
            </a:r>
            <a:r>
              <a:rPr lang="cs-CZ" sz="1400" dirty="0" err="1">
                <a:solidFill>
                  <a:srgbClr val="FFFFFF"/>
                </a:solidFill>
                <a:latin typeface="webbelliscup"/>
              </a:rPr>
              <a:t>severel</a:t>
            </a:r>
            <a:r>
              <a:rPr lang="cs-CZ" sz="1400" dirty="0">
                <a:solidFill>
                  <a:srgbClr val="FFFFFF"/>
                </a:solidFill>
                <a:latin typeface="webbelliscup"/>
              </a:rPr>
              <a:t> </a:t>
            </a:r>
            <a:r>
              <a:rPr lang="cs-CZ" sz="1400" dirty="0" err="1">
                <a:solidFill>
                  <a:srgbClr val="FFFFFF"/>
                </a:solidFill>
                <a:latin typeface="webbelliscup"/>
              </a:rPr>
              <a:t>people</a:t>
            </a:r>
            <a:r>
              <a:rPr lang="cs-CZ" sz="1400" dirty="0">
                <a:solidFill>
                  <a:srgbClr val="FFFFFF"/>
                </a:solidFill>
                <a:latin typeface="webbelliscup"/>
              </a:rPr>
              <a:t> </a:t>
            </a:r>
            <a:r>
              <a:rPr lang="cs-CZ" sz="1400" dirty="0" err="1">
                <a:solidFill>
                  <a:srgbClr val="FFFFFF"/>
                </a:solidFill>
                <a:latin typeface="webbelliscup"/>
              </a:rPr>
              <a:t>from</a:t>
            </a:r>
            <a:r>
              <a:rPr lang="cs-CZ" sz="1400" dirty="0">
                <a:solidFill>
                  <a:srgbClr val="FFFFFF"/>
                </a:solidFill>
                <a:latin typeface="webbelliscup"/>
              </a:rPr>
              <a:t> </a:t>
            </a:r>
            <a:r>
              <a:rPr lang="cs-CZ" sz="1400" dirty="0" err="1">
                <a:solidFill>
                  <a:srgbClr val="FFFFFF"/>
                </a:solidFill>
                <a:latin typeface="webbelliscup"/>
              </a:rPr>
              <a:t>both</a:t>
            </a:r>
            <a:r>
              <a:rPr lang="cs-CZ" sz="1400" dirty="0">
                <a:solidFill>
                  <a:srgbClr val="FFFFFF"/>
                </a:solidFill>
                <a:latin typeface="webbelliscup"/>
              </a:rPr>
              <a:t> </a:t>
            </a:r>
            <a:r>
              <a:rPr lang="cs-CZ" sz="1400" dirty="0" err="1">
                <a:solidFill>
                  <a:srgbClr val="FFFFFF"/>
                </a:solidFill>
                <a:latin typeface="webbelliscup"/>
              </a:rPr>
              <a:t>teams</a:t>
            </a:r>
            <a:r>
              <a:rPr lang="cs-CZ" sz="1400" dirty="0">
                <a:solidFill>
                  <a:srgbClr val="FFFFFF"/>
                </a:solidFill>
                <a:latin typeface="webbelliscup"/>
              </a:rPr>
              <a:t> are </a:t>
            </a:r>
            <a:r>
              <a:rPr lang="cs-CZ" sz="1400" dirty="0" err="1">
                <a:solidFill>
                  <a:srgbClr val="FFFFFF"/>
                </a:solidFill>
                <a:latin typeface="webbelliscup"/>
              </a:rPr>
              <a:t>trying</a:t>
            </a:r>
            <a:r>
              <a:rPr lang="cs-CZ" sz="1400" dirty="0">
                <a:solidFill>
                  <a:srgbClr val="FFFFFF"/>
                </a:solidFill>
                <a:latin typeface="webbelliscup"/>
              </a:rPr>
              <a:t> to </a:t>
            </a:r>
            <a:r>
              <a:rPr lang="cs-CZ" sz="1400" dirty="0" err="1">
                <a:solidFill>
                  <a:srgbClr val="FFFFFF"/>
                </a:solidFill>
                <a:latin typeface="webbelliscup"/>
              </a:rPr>
              <a:t>get</a:t>
            </a:r>
            <a:r>
              <a:rPr lang="cs-CZ" sz="1400" dirty="0">
                <a:solidFill>
                  <a:srgbClr val="FFFFFF"/>
                </a:solidFill>
                <a:latin typeface="webbelliscup"/>
              </a:rPr>
              <a:t> </a:t>
            </a:r>
            <a:r>
              <a:rPr lang="cs-CZ" sz="1400" dirty="0" err="1">
                <a:solidFill>
                  <a:srgbClr val="FFFFFF"/>
                </a:solidFill>
                <a:latin typeface="webbelliscup"/>
              </a:rPr>
              <a:t>the</a:t>
            </a:r>
            <a:r>
              <a:rPr lang="cs-CZ" sz="1400" dirty="0">
                <a:solidFill>
                  <a:srgbClr val="FFFFFF"/>
                </a:solidFill>
                <a:latin typeface="webbelliscup"/>
              </a:rPr>
              <a:t> </a:t>
            </a:r>
            <a:r>
              <a:rPr lang="cs-CZ" sz="1400" dirty="0" err="1">
                <a:solidFill>
                  <a:srgbClr val="FFFFFF"/>
                </a:solidFill>
                <a:latin typeface="webbelliscup"/>
              </a:rPr>
              <a:t>ball</a:t>
            </a:r>
            <a:r>
              <a:rPr lang="cs-CZ" sz="1400" dirty="0">
                <a:solidFill>
                  <a:srgbClr val="FFFFFF"/>
                </a:solidFill>
                <a:latin typeface="webbelliscup"/>
              </a:rPr>
              <a:t> </a:t>
            </a:r>
            <a:r>
              <a:rPr lang="cs-CZ" sz="1400" dirty="0" err="1">
                <a:solidFill>
                  <a:srgbClr val="FFFFFF"/>
                </a:solidFill>
                <a:latin typeface="webbelliscup"/>
              </a:rPr>
              <a:t>from</a:t>
            </a:r>
            <a:r>
              <a:rPr lang="cs-CZ" sz="1400" dirty="0">
                <a:solidFill>
                  <a:srgbClr val="FFFFFF"/>
                </a:solidFill>
                <a:latin typeface="webbelliscup"/>
              </a:rPr>
              <a:t> </a:t>
            </a:r>
            <a:r>
              <a:rPr lang="cs-CZ" sz="1400" dirty="0" err="1">
                <a:solidFill>
                  <a:srgbClr val="FFFFFF"/>
                </a:solidFill>
                <a:latin typeface="webbelliscup"/>
              </a:rPr>
              <a:t>the</a:t>
            </a:r>
            <a:r>
              <a:rPr lang="cs-CZ" sz="1400" dirty="0">
                <a:solidFill>
                  <a:srgbClr val="FFFFFF"/>
                </a:solidFill>
                <a:latin typeface="webbelliscup"/>
              </a:rPr>
              <a:t> </a:t>
            </a:r>
            <a:r>
              <a:rPr lang="cs-CZ" sz="1400" dirty="0" err="1">
                <a:solidFill>
                  <a:srgbClr val="FFFFFF"/>
                </a:solidFill>
                <a:latin typeface="webbelliscup"/>
              </a:rPr>
              <a:t>tackled</a:t>
            </a:r>
            <a:r>
              <a:rPr lang="cs-CZ" sz="1400" dirty="0">
                <a:solidFill>
                  <a:srgbClr val="FFFFFF"/>
                </a:solidFill>
                <a:latin typeface="webbelliscup"/>
              </a:rPr>
              <a:t> </a:t>
            </a:r>
            <a:r>
              <a:rPr lang="cs-CZ" sz="1400" dirty="0" err="1">
                <a:solidFill>
                  <a:srgbClr val="FFFFFF"/>
                </a:solidFill>
                <a:latin typeface="webbelliscup"/>
              </a:rPr>
              <a:t>player</a:t>
            </a:r>
            <a:r>
              <a:rPr lang="cs-CZ" sz="1400" dirty="0">
                <a:solidFill>
                  <a:srgbClr val="FFFFFF"/>
                </a:solidFill>
                <a:latin typeface="webbelliscup"/>
              </a:rPr>
              <a:t> and </a:t>
            </a:r>
            <a:r>
              <a:rPr lang="cs-CZ" sz="1400" dirty="0" err="1">
                <a:solidFill>
                  <a:srgbClr val="FFFFFF"/>
                </a:solidFill>
                <a:latin typeface="webbelliscup"/>
              </a:rPr>
              <a:t>you</a:t>
            </a:r>
            <a:r>
              <a:rPr lang="cs-CZ" sz="1400" dirty="0">
                <a:solidFill>
                  <a:srgbClr val="FFFFFF"/>
                </a:solidFill>
                <a:latin typeface="webbelliscup"/>
              </a:rPr>
              <a:t> </a:t>
            </a:r>
            <a:r>
              <a:rPr lang="cs-CZ" sz="1400" dirty="0" err="1">
                <a:solidFill>
                  <a:srgbClr val="FFFFFF"/>
                </a:solidFill>
                <a:latin typeface="webbelliscup"/>
              </a:rPr>
              <a:t>have</a:t>
            </a:r>
            <a:r>
              <a:rPr lang="cs-CZ" sz="1400" dirty="0">
                <a:solidFill>
                  <a:srgbClr val="FFFFFF"/>
                </a:solidFill>
                <a:latin typeface="webbelliscup"/>
              </a:rPr>
              <a:t> to </a:t>
            </a:r>
            <a:r>
              <a:rPr lang="cs-CZ" sz="1400" dirty="0" err="1">
                <a:solidFill>
                  <a:srgbClr val="FFFFFF"/>
                </a:solidFill>
                <a:latin typeface="webbelliscup"/>
              </a:rPr>
              <a:t>stand</a:t>
            </a:r>
            <a:r>
              <a:rPr lang="cs-CZ" sz="1400" dirty="0">
                <a:solidFill>
                  <a:srgbClr val="FFFFFF"/>
                </a:solidFill>
                <a:latin typeface="webbelliscup"/>
              </a:rPr>
              <a:t> on </a:t>
            </a:r>
            <a:r>
              <a:rPr lang="cs-CZ" sz="1400" dirty="0" err="1">
                <a:solidFill>
                  <a:srgbClr val="FFFFFF"/>
                </a:solidFill>
                <a:latin typeface="webbelliscup"/>
              </a:rPr>
              <a:t>your</a:t>
            </a:r>
            <a:r>
              <a:rPr lang="cs-CZ" sz="1400" dirty="0">
                <a:solidFill>
                  <a:srgbClr val="FFFFFF"/>
                </a:solidFill>
                <a:latin typeface="webbelliscup"/>
              </a:rPr>
              <a:t> </a:t>
            </a:r>
            <a:r>
              <a:rPr lang="cs-CZ" sz="1400" dirty="0" err="1">
                <a:solidFill>
                  <a:srgbClr val="FFFFFF"/>
                </a:solidFill>
                <a:latin typeface="webbelliscup"/>
              </a:rPr>
              <a:t>feet</a:t>
            </a:r>
            <a:endParaRPr lang="cs-CZ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58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history of rugby | WORLD of RUGBY">
            <a:extLst>
              <a:ext uri="{FF2B5EF4-FFF2-40B4-BE49-F238E27FC236}">
                <a16:creationId xmlns:a16="http://schemas.microsoft.com/office/drawing/2014/main" id="{BB032638-C806-248A-67FA-32EA30FB94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4" b="572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D0C3EFB-0021-BFBD-FC97-7048174F5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Rugby´s history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2B8983-A409-CBB2-6DEC-365496BAD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It </a:t>
            </a:r>
            <a:r>
              <a:rPr lang="cs-CZ" dirty="0" err="1">
                <a:solidFill>
                  <a:srgbClr val="FFFFFF"/>
                </a:solidFill>
              </a:rPr>
              <a:t>is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said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that</a:t>
            </a:r>
            <a:r>
              <a:rPr lang="cs-CZ" dirty="0">
                <a:solidFill>
                  <a:srgbClr val="FFFFFF"/>
                </a:solidFill>
              </a:rPr>
              <a:t> rugby </a:t>
            </a:r>
            <a:r>
              <a:rPr lang="cs-CZ" dirty="0" err="1">
                <a:solidFill>
                  <a:srgbClr val="FFFFFF"/>
                </a:solidFill>
              </a:rPr>
              <a:t>was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created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at</a:t>
            </a:r>
            <a:r>
              <a:rPr lang="cs-CZ" dirty="0">
                <a:solidFill>
                  <a:srgbClr val="FFFFFF"/>
                </a:solidFill>
              </a:rPr>
              <a:t> a rugby </a:t>
            </a:r>
            <a:r>
              <a:rPr lang="cs-CZ" dirty="0" err="1">
                <a:solidFill>
                  <a:srgbClr val="FFFFFF"/>
                </a:solidFill>
              </a:rPr>
              <a:t>school</a:t>
            </a:r>
            <a:r>
              <a:rPr lang="cs-CZ" dirty="0">
                <a:solidFill>
                  <a:srgbClr val="FFFFFF"/>
                </a:solidFill>
              </a:rPr>
              <a:t> in </a:t>
            </a:r>
            <a:r>
              <a:rPr lang="cs-CZ" dirty="0" err="1">
                <a:solidFill>
                  <a:srgbClr val="FFFFFF"/>
                </a:solidFill>
              </a:rPr>
              <a:t>Warwickshire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at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England</a:t>
            </a:r>
            <a:r>
              <a:rPr lang="cs-CZ" dirty="0">
                <a:solidFill>
                  <a:srgbClr val="FFFFFF"/>
                </a:solidFill>
              </a:rPr>
              <a:t>, 1823</a:t>
            </a:r>
          </a:p>
          <a:p>
            <a:r>
              <a:rPr lang="cs-CZ" dirty="0">
                <a:solidFill>
                  <a:srgbClr val="FFFFFF"/>
                </a:solidFill>
              </a:rPr>
              <a:t>In these </a:t>
            </a:r>
            <a:r>
              <a:rPr lang="cs-CZ" dirty="0" err="1">
                <a:solidFill>
                  <a:srgbClr val="FFFFFF"/>
                </a:solidFill>
              </a:rPr>
              <a:t>years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the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ball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was</a:t>
            </a:r>
            <a:r>
              <a:rPr lang="cs-CZ" dirty="0">
                <a:solidFill>
                  <a:srgbClr val="FFFFFF"/>
                </a:solidFill>
              </a:rPr>
              <a:t> much </a:t>
            </a:r>
            <a:r>
              <a:rPr lang="cs-CZ" dirty="0" err="1">
                <a:solidFill>
                  <a:srgbClr val="FFFFFF"/>
                </a:solidFill>
              </a:rPr>
              <a:t>bigger</a:t>
            </a:r>
            <a:r>
              <a:rPr lang="cs-CZ" dirty="0">
                <a:solidFill>
                  <a:srgbClr val="FFFFFF"/>
                </a:solidFill>
              </a:rPr>
              <a:t> and </a:t>
            </a:r>
            <a:r>
              <a:rPr lang="cs-CZ" dirty="0" err="1">
                <a:solidFill>
                  <a:srgbClr val="FFFFFF"/>
                </a:solidFill>
              </a:rPr>
              <a:t>rounder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than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it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is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today</a:t>
            </a:r>
            <a:endParaRPr lang="cs-CZ" dirty="0">
              <a:solidFill>
                <a:srgbClr val="FFFFFF"/>
              </a:solidFill>
            </a:endParaRPr>
          </a:p>
          <a:p>
            <a:r>
              <a:rPr lang="cs-CZ" dirty="0" err="1">
                <a:solidFill>
                  <a:srgbClr val="FFFFFF"/>
                </a:solidFill>
              </a:rPr>
              <a:t>The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rules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were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fully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invented</a:t>
            </a:r>
            <a:r>
              <a:rPr lang="cs-CZ" dirty="0">
                <a:solidFill>
                  <a:srgbClr val="FFFFFF"/>
                </a:solidFill>
              </a:rPr>
              <a:t> in </a:t>
            </a:r>
            <a:r>
              <a:rPr lang="cs-CZ" dirty="0" err="1">
                <a:solidFill>
                  <a:srgbClr val="FFFFFF"/>
                </a:solidFill>
              </a:rPr>
              <a:t>the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year</a:t>
            </a:r>
            <a:r>
              <a:rPr lang="cs-CZ" dirty="0">
                <a:solidFill>
                  <a:srgbClr val="FFFFFF"/>
                </a:solidFill>
              </a:rPr>
              <a:t> 1845</a:t>
            </a:r>
          </a:p>
          <a:p>
            <a:r>
              <a:rPr lang="cs-CZ" dirty="0">
                <a:solidFill>
                  <a:srgbClr val="FFFFFF"/>
                </a:solidFill>
              </a:rPr>
              <a:t>At </a:t>
            </a:r>
            <a:r>
              <a:rPr lang="cs-CZ" dirty="0" err="1">
                <a:solidFill>
                  <a:srgbClr val="FFFFFF"/>
                </a:solidFill>
              </a:rPr>
              <a:t>the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beginning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of</a:t>
            </a:r>
            <a:r>
              <a:rPr lang="cs-CZ" dirty="0">
                <a:solidFill>
                  <a:srgbClr val="FFFFFF"/>
                </a:solidFill>
              </a:rPr>
              <a:t> rugby </a:t>
            </a:r>
            <a:r>
              <a:rPr lang="cs-CZ" dirty="0" err="1">
                <a:solidFill>
                  <a:srgbClr val="FFFFFF"/>
                </a:solidFill>
              </a:rPr>
              <a:t>there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were</a:t>
            </a:r>
            <a:r>
              <a:rPr lang="cs-CZ" dirty="0">
                <a:solidFill>
                  <a:srgbClr val="FFFFFF"/>
                </a:solidFill>
              </a:rPr>
              <a:t> 20 </a:t>
            </a:r>
            <a:r>
              <a:rPr lang="cs-CZ" dirty="0" err="1">
                <a:solidFill>
                  <a:srgbClr val="FFFFFF"/>
                </a:solidFill>
              </a:rPr>
              <a:t>players</a:t>
            </a:r>
            <a:r>
              <a:rPr lang="cs-CZ" dirty="0">
                <a:solidFill>
                  <a:srgbClr val="FFFFFF"/>
                </a:solidFill>
              </a:rPr>
              <a:t> on </a:t>
            </a:r>
            <a:r>
              <a:rPr lang="cs-CZ" dirty="0" err="1">
                <a:solidFill>
                  <a:srgbClr val="FFFFFF"/>
                </a:solidFill>
              </a:rPr>
              <a:t>the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pitch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instead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of</a:t>
            </a:r>
            <a:r>
              <a:rPr lang="cs-CZ" dirty="0">
                <a:solidFill>
                  <a:srgbClr val="FFFFFF"/>
                </a:solidFill>
              </a:rPr>
              <a:t> 15 </a:t>
            </a:r>
            <a:r>
              <a:rPr lang="cs-CZ" dirty="0" err="1">
                <a:solidFill>
                  <a:srgbClr val="FFFFFF"/>
                </a:solidFill>
              </a:rPr>
              <a:t>players</a:t>
            </a:r>
            <a:endParaRPr lang="cs-CZ" dirty="0">
              <a:solidFill>
                <a:srgbClr val="FFFFFF"/>
              </a:solidFill>
            </a:endParaRPr>
          </a:p>
          <a:p>
            <a:r>
              <a:rPr lang="cs-CZ" dirty="0" err="1">
                <a:solidFill>
                  <a:srgbClr val="FFFFFF"/>
                </a:solidFill>
              </a:rPr>
              <a:t>Later</a:t>
            </a:r>
            <a:r>
              <a:rPr lang="cs-CZ" dirty="0">
                <a:solidFill>
                  <a:srgbClr val="FFFFFF"/>
                </a:solidFill>
              </a:rPr>
              <a:t> on </a:t>
            </a:r>
            <a:r>
              <a:rPr lang="cs-CZ" dirty="0" err="1">
                <a:solidFill>
                  <a:srgbClr val="FFFFFF"/>
                </a:solidFill>
              </a:rPr>
              <a:t>it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was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considered</a:t>
            </a:r>
            <a:r>
              <a:rPr lang="cs-CZ" dirty="0">
                <a:solidFill>
                  <a:srgbClr val="FFFFFF"/>
                </a:solidFill>
              </a:rPr>
              <a:t> as </a:t>
            </a:r>
            <a:r>
              <a:rPr lang="cs-CZ" dirty="0" err="1">
                <a:solidFill>
                  <a:srgbClr val="FFFFFF"/>
                </a:solidFill>
              </a:rPr>
              <a:t>the</a:t>
            </a:r>
            <a:r>
              <a:rPr lang="cs-CZ" dirty="0">
                <a:solidFill>
                  <a:srgbClr val="FFFFFF"/>
                </a:solidFill>
              </a:rPr>
              <a:t> most </a:t>
            </a:r>
            <a:r>
              <a:rPr lang="cs-CZ" dirty="0" err="1">
                <a:solidFill>
                  <a:srgbClr val="FFFFFF"/>
                </a:solidFill>
              </a:rPr>
              <a:t>brutal</a:t>
            </a:r>
            <a:r>
              <a:rPr lang="cs-CZ" dirty="0">
                <a:solidFill>
                  <a:srgbClr val="FFFFFF"/>
                </a:solidFill>
              </a:rPr>
              <a:t> sport </a:t>
            </a:r>
            <a:r>
              <a:rPr lang="cs-CZ" dirty="0" err="1">
                <a:solidFill>
                  <a:srgbClr val="FFFFFF"/>
                </a:solidFill>
              </a:rPr>
              <a:t>because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there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was</a:t>
            </a:r>
            <a:r>
              <a:rPr lang="cs-CZ" dirty="0">
                <a:solidFill>
                  <a:srgbClr val="FFFFFF"/>
                </a:solidFill>
              </a:rPr>
              <a:t> no </a:t>
            </a:r>
            <a:r>
              <a:rPr lang="cs-CZ" dirty="0" err="1">
                <a:solidFill>
                  <a:srgbClr val="FFFFFF"/>
                </a:solidFill>
              </a:rPr>
              <a:t>protection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at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the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time</a:t>
            </a:r>
            <a:endParaRPr lang="cs-CZ" dirty="0">
              <a:solidFill>
                <a:srgbClr val="FFFFFF"/>
              </a:solidFill>
            </a:endParaRPr>
          </a:p>
          <a:p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39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omepage | České rugby">
            <a:extLst>
              <a:ext uri="{FF2B5EF4-FFF2-40B4-BE49-F238E27FC236}">
                <a16:creationId xmlns:a16="http://schemas.microsoft.com/office/drawing/2014/main" id="{A7889B04-8F97-EA16-DAAC-85F6FBE72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8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B933ADB-31D4-0931-67F6-58109F32E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Rugby in </a:t>
            </a:r>
            <a:r>
              <a:rPr lang="cs-CZ" dirty="0" err="1">
                <a:solidFill>
                  <a:srgbClr val="FFFFFF"/>
                </a:solidFill>
              </a:rPr>
              <a:t>the</a:t>
            </a:r>
            <a:r>
              <a:rPr lang="cs-CZ" dirty="0">
                <a:solidFill>
                  <a:srgbClr val="FFFFFF"/>
                </a:solidFill>
              </a:rPr>
              <a:t> Czech Republic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ADBE45-6A45-5AC2-A92D-3B0FB209E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rgbClr val="FFFFFF"/>
                </a:solidFill>
              </a:rPr>
              <a:t>Our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National</a:t>
            </a:r>
            <a:r>
              <a:rPr lang="cs-CZ" dirty="0">
                <a:solidFill>
                  <a:srgbClr val="FFFFFF"/>
                </a:solidFill>
              </a:rPr>
              <a:t> team </a:t>
            </a:r>
            <a:r>
              <a:rPr lang="cs-CZ" dirty="0" err="1">
                <a:solidFill>
                  <a:srgbClr val="FFFFFF"/>
                </a:solidFill>
              </a:rPr>
              <a:t>was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created</a:t>
            </a:r>
            <a:r>
              <a:rPr lang="cs-CZ" dirty="0">
                <a:solidFill>
                  <a:srgbClr val="FFFFFF"/>
                </a:solidFill>
              </a:rPr>
              <a:t> in </a:t>
            </a:r>
            <a:r>
              <a:rPr lang="cs-CZ" dirty="0" err="1">
                <a:solidFill>
                  <a:srgbClr val="FFFFFF"/>
                </a:solidFill>
              </a:rPr>
              <a:t>the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year</a:t>
            </a:r>
            <a:r>
              <a:rPr lang="cs-CZ" dirty="0">
                <a:solidFill>
                  <a:srgbClr val="FFFFFF"/>
                </a:solidFill>
              </a:rPr>
              <a:t> 1993 </a:t>
            </a:r>
            <a:r>
              <a:rPr lang="cs-CZ" dirty="0" err="1">
                <a:solidFill>
                  <a:srgbClr val="FFFFFF"/>
                </a:solidFill>
              </a:rPr>
              <a:t>after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the</a:t>
            </a:r>
            <a:r>
              <a:rPr lang="cs-CZ" dirty="0">
                <a:solidFill>
                  <a:srgbClr val="FFFFFF"/>
                </a:solidFill>
              </a:rPr>
              <a:t> split </a:t>
            </a:r>
            <a:r>
              <a:rPr lang="cs-CZ" dirty="0" err="1">
                <a:solidFill>
                  <a:srgbClr val="FFFFFF"/>
                </a:solidFill>
              </a:rPr>
              <a:t>of</a:t>
            </a:r>
            <a:endParaRPr lang="cs-CZ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Czechoslovakia</a:t>
            </a:r>
            <a:endParaRPr lang="cs-CZ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FFFF"/>
              </a:solidFill>
            </a:endParaRPr>
          </a:p>
          <a:p>
            <a:r>
              <a:rPr lang="cs-CZ" dirty="0" err="1">
                <a:solidFill>
                  <a:srgbClr val="FFFFFF"/>
                </a:solidFill>
              </a:rPr>
              <a:t>We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now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compete</a:t>
            </a:r>
            <a:r>
              <a:rPr lang="cs-CZ" dirty="0">
                <a:solidFill>
                  <a:srgbClr val="FFFFFF"/>
                </a:solidFill>
              </a:rPr>
              <a:t> in </a:t>
            </a:r>
            <a:r>
              <a:rPr lang="cs-CZ" dirty="0" err="1">
                <a:solidFill>
                  <a:srgbClr val="FFFFFF"/>
                </a:solidFill>
              </a:rPr>
              <a:t>the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European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Nations</a:t>
            </a:r>
            <a:r>
              <a:rPr lang="cs-CZ" dirty="0">
                <a:solidFill>
                  <a:srgbClr val="FFFFFF"/>
                </a:solidFill>
              </a:rPr>
              <a:t> Cup</a:t>
            </a:r>
          </a:p>
          <a:p>
            <a:endParaRPr lang="cs-CZ" dirty="0">
              <a:solidFill>
                <a:srgbClr val="FFFFFF"/>
              </a:solidFill>
            </a:endParaRPr>
          </a:p>
          <a:p>
            <a:r>
              <a:rPr lang="cs-CZ" dirty="0" err="1">
                <a:solidFill>
                  <a:srgbClr val="FFFFFF"/>
                </a:solidFill>
              </a:rPr>
              <a:t>We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haven´t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qualified</a:t>
            </a:r>
            <a:r>
              <a:rPr lang="cs-CZ" dirty="0">
                <a:solidFill>
                  <a:srgbClr val="FFFFFF"/>
                </a:solidFill>
              </a:rPr>
              <a:t> to </a:t>
            </a:r>
            <a:r>
              <a:rPr lang="cs-CZ" dirty="0" err="1">
                <a:solidFill>
                  <a:srgbClr val="FFFFFF"/>
                </a:solidFill>
              </a:rPr>
              <a:t>the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World</a:t>
            </a:r>
            <a:r>
              <a:rPr lang="cs-CZ" dirty="0">
                <a:solidFill>
                  <a:srgbClr val="FFFFFF"/>
                </a:solidFill>
              </a:rPr>
              <a:t> Cup so far</a:t>
            </a:r>
          </a:p>
          <a:p>
            <a:endParaRPr lang="cs-CZ" dirty="0">
              <a:solidFill>
                <a:srgbClr val="FFFFFF"/>
              </a:solidFill>
            </a:endParaRPr>
          </a:p>
          <a:p>
            <a:r>
              <a:rPr lang="cs-CZ" dirty="0">
                <a:solidFill>
                  <a:srgbClr val="FFFFFF"/>
                </a:solidFill>
              </a:rPr>
              <a:t>In </a:t>
            </a:r>
            <a:r>
              <a:rPr lang="cs-CZ" dirty="0" err="1">
                <a:solidFill>
                  <a:srgbClr val="FFFFFF"/>
                </a:solidFill>
              </a:rPr>
              <a:t>here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the</a:t>
            </a:r>
            <a:r>
              <a:rPr lang="cs-CZ" dirty="0">
                <a:solidFill>
                  <a:srgbClr val="FFFFFF"/>
                </a:solidFill>
              </a:rPr>
              <a:t> sport </a:t>
            </a:r>
            <a:r>
              <a:rPr lang="cs-CZ" dirty="0" err="1">
                <a:solidFill>
                  <a:srgbClr val="FFFFFF"/>
                </a:solidFill>
              </a:rPr>
              <a:t>is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still</a:t>
            </a:r>
            <a:r>
              <a:rPr lang="cs-CZ" dirty="0">
                <a:solidFill>
                  <a:srgbClr val="FFFFFF"/>
                </a:solidFill>
              </a:rPr>
              <a:t> non-</a:t>
            </a:r>
            <a:r>
              <a:rPr lang="cs-CZ" dirty="0" err="1">
                <a:solidFill>
                  <a:srgbClr val="FFFFFF"/>
                </a:solidFill>
              </a:rPr>
              <a:t>professional</a:t>
            </a:r>
            <a:endParaRPr lang="cs-CZ" dirty="0">
              <a:solidFill>
                <a:srgbClr val="FFFFFF"/>
              </a:solidFill>
            </a:endParaRPr>
          </a:p>
          <a:p>
            <a:endParaRPr lang="cs-CZ" dirty="0">
              <a:solidFill>
                <a:srgbClr val="FFFFFF"/>
              </a:solidFill>
            </a:endParaRPr>
          </a:p>
          <a:p>
            <a:endParaRPr lang="cs-CZ" dirty="0">
              <a:solidFill>
                <a:srgbClr val="FFFFFF"/>
              </a:solidFill>
            </a:endParaRPr>
          </a:p>
          <a:p>
            <a:endParaRPr lang="cs-CZ" dirty="0">
              <a:solidFill>
                <a:srgbClr val="FFFFFF"/>
              </a:solidFill>
            </a:endParaRPr>
          </a:p>
          <a:p>
            <a:endParaRPr lang="cs-CZ" dirty="0">
              <a:solidFill>
                <a:srgbClr val="FFFFFF"/>
              </a:solidFill>
            </a:endParaRPr>
          </a:p>
          <a:p>
            <a:endParaRPr lang="cs-CZ" dirty="0">
              <a:solidFill>
                <a:srgbClr val="FFFFFF"/>
              </a:solidFill>
            </a:endParaRPr>
          </a:p>
          <a:p>
            <a:endParaRPr lang="cs-CZ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93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EA415C1-224E-5D95-488F-93DB46B0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for you</a:t>
            </a:r>
            <a:r>
              <a:rPr lang="cs-CZ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patience</a:t>
            </a:r>
          </a:p>
        </p:txBody>
      </p:sp>
      <p:sp>
        <p:nvSpPr>
          <p:cNvPr id="410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West Coast wins first national title » allblacks.com">
            <a:extLst>
              <a:ext uri="{FF2B5EF4-FFF2-40B4-BE49-F238E27FC236}">
                <a16:creationId xmlns:a16="http://schemas.microsoft.com/office/drawing/2014/main" id="{C2CF4DF0-6495-7E88-94EE-ECA416FAB4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14784"/>
            <a:ext cx="7214616" cy="480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3880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3F2F78A74F78429DABC3EE4DABDA07" ma:contentTypeVersion="12" ma:contentTypeDescription="Vytvoří nový dokument" ma:contentTypeScope="" ma:versionID="1381eea44c762fc47849fb2bcbe1bcd8">
  <xsd:schema xmlns:xsd="http://www.w3.org/2001/XMLSchema" xmlns:xs="http://www.w3.org/2001/XMLSchema" xmlns:p="http://schemas.microsoft.com/office/2006/metadata/properties" xmlns:ns3="a014299b-ea87-46be-9beb-6783fe2df570" xmlns:ns4="133c00b1-4a00-4b30-a614-f9e4c1024757" targetNamespace="http://schemas.microsoft.com/office/2006/metadata/properties" ma:root="true" ma:fieldsID="b870da0fa13f8250f96d25cef9f6942b" ns3:_="" ns4:_="">
    <xsd:import namespace="a014299b-ea87-46be-9beb-6783fe2df570"/>
    <xsd:import namespace="133c00b1-4a00-4b30-a614-f9e4c102475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14299b-ea87-46be-9beb-6783fe2df57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c00b1-4a00-4b30-a614-f9e4c10247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33c00b1-4a00-4b30-a614-f9e4c1024757" xsi:nil="true"/>
  </documentManagement>
</p:properties>
</file>

<file path=customXml/itemProps1.xml><?xml version="1.0" encoding="utf-8"?>
<ds:datastoreItem xmlns:ds="http://schemas.openxmlformats.org/officeDocument/2006/customXml" ds:itemID="{E1FF14D0-35C6-42BD-B308-15756C8A01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BA569F-A046-4946-B095-6BD4066FCB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14299b-ea87-46be-9beb-6783fe2df570"/>
    <ds:schemaRef ds:uri="133c00b1-4a00-4b30-a614-f9e4c10247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F328C5-ABE2-45A2-9842-760689B5E150}">
  <ds:schemaRefs>
    <ds:schemaRef ds:uri="http://purl.org/dc/elements/1.1/"/>
    <ds:schemaRef ds:uri="a014299b-ea87-46be-9beb-6783fe2df570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133c00b1-4a00-4b30-a614-f9e4c1024757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339</Words>
  <Application>Microsoft Office PowerPoint</Application>
  <PresentationFormat>Širokoúhlá obrazovka</PresentationFormat>
  <Paragraphs>43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webbelliscup</vt:lpstr>
      <vt:lpstr>Motiv Office</vt:lpstr>
      <vt:lpstr>Rugby</vt:lpstr>
      <vt:lpstr>Basic rules</vt:lpstr>
      <vt:lpstr>Rugby in attack</vt:lpstr>
      <vt:lpstr>Rugby in defense</vt:lpstr>
      <vt:lpstr>Rugby´s history</vt:lpstr>
      <vt:lpstr>Rugby in the Czech Republic</vt:lpstr>
      <vt:lpstr>Thank you for your patience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Rugby</dc:title>
  <dc:creator>Filip Budina</dc:creator>
  <cp:lastModifiedBy>Filip Budina</cp:lastModifiedBy>
  <cp:revision>8</cp:revision>
  <dcterms:created xsi:type="dcterms:W3CDTF">2023-11-27T12:08:21Z</dcterms:created>
  <dcterms:modified xsi:type="dcterms:W3CDTF">2023-11-27T16:25:27Z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0x010100C73F2F78A74F78429DABC3EE4DABDA07</vt:lpwstr>
  </property>
</Properties>
</file>